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79" r:id="rId4"/>
    <p:sldId id="260" r:id="rId5"/>
    <p:sldId id="276" r:id="rId6"/>
    <p:sldId id="273" r:id="rId7"/>
    <p:sldId id="262" r:id="rId8"/>
    <p:sldId id="261" r:id="rId9"/>
    <p:sldId id="269" r:id="rId10"/>
    <p:sldId id="280" r:id="rId11"/>
    <p:sldId id="270" r:id="rId12"/>
    <p:sldId id="278" r:id="rId13"/>
    <p:sldId id="282" r:id="rId14"/>
    <p:sldId id="267" r:id="rId15"/>
    <p:sldId id="281" r:id="rId16"/>
    <p:sldId id="271"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92">
          <p15:clr>
            <a:srgbClr val="A4A3A4"/>
          </p15:clr>
        </p15:guide>
        <p15:guide id="2" pos="2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01" autoAdjust="0"/>
    <p:restoredTop sz="75415" autoAdjust="0"/>
  </p:normalViewPr>
  <p:slideViewPr>
    <p:cSldViewPr showGuides="1">
      <p:cViewPr varScale="1">
        <p:scale>
          <a:sx n="77" d="100"/>
          <a:sy n="77" d="100"/>
        </p:scale>
        <p:origin x="-2272" y="-96"/>
      </p:cViewPr>
      <p:guideLst>
        <p:guide orient="horz" pos="192"/>
        <p:guide pos="28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8301A7-5D19-7546-BDD7-A824E5DE990A}" type="doc">
      <dgm:prSet loTypeId="urn:microsoft.com/office/officeart/2005/8/layout/venn3" loCatId="" qsTypeId="urn:microsoft.com/office/officeart/2005/8/quickstyle/simple4" qsCatId="simple" csTypeId="urn:microsoft.com/office/officeart/2005/8/colors/colorful4" csCatId="colorful" phldr="1"/>
      <dgm:spPr/>
      <dgm:t>
        <a:bodyPr/>
        <a:lstStyle/>
        <a:p>
          <a:endParaRPr lang="en-US"/>
        </a:p>
      </dgm:t>
    </dgm:pt>
    <dgm:pt modelId="{BFB9A9A8-5C62-BB4A-823A-B0D996889DF9}">
      <dgm:prSet phldrT="[Text]"/>
      <dgm:spPr>
        <a:solidFill>
          <a:schemeClr val="accent6">
            <a:lumMod val="75000"/>
            <a:alpha val="70000"/>
          </a:schemeClr>
        </a:solidFill>
        <a:ln>
          <a:noFill/>
        </a:ln>
        <a:effectLst/>
      </dgm:spPr>
      <dgm:t>
        <a:bodyPr/>
        <a:lstStyle/>
        <a:p>
          <a:r>
            <a:rPr lang="en-US" b="1" dirty="0">
              <a:solidFill>
                <a:schemeClr val="bg1"/>
              </a:solidFill>
              <a:latin typeface="Microsoft New Tai Lue" charset="0"/>
              <a:ea typeface="Microsoft New Tai Lue" charset="0"/>
              <a:cs typeface="Microsoft New Tai Lue" charset="0"/>
            </a:rPr>
            <a:t>Strategic</a:t>
          </a:r>
        </a:p>
      </dgm:t>
    </dgm:pt>
    <dgm:pt modelId="{142170F8-C4B0-4D47-A988-049E99185DE9}" type="parTrans" cxnId="{35A4352C-3296-8A4C-81C8-A8622D9186E0}">
      <dgm:prSet/>
      <dgm:spPr/>
      <dgm:t>
        <a:bodyPr/>
        <a:lstStyle/>
        <a:p>
          <a:endParaRPr lang="en-US" b="1">
            <a:solidFill>
              <a:schemeClr val="bg1"/>
            </a:solidFill>
            <a:latin typeface="Microsoft New Tai Lue" charset="0"/>
            <a:ea typeface="Microsoft New Tai Lue" charset="0"/>
            <a:cs typeface="Microsoft New Tai Lue" charset="0"/>
          </a:endParaRPr>
        </a:p>
      </dgm:t>
    </dgm:pt>
    <dgm:pt modelId="{76131C6B-8EA5-F945-B8FF-138616FD1EB4}" type="sibTrans" cxnId="{35A4352C-3296-8A4C-81C8-A8622D9186E0}">
      <dgm:prSet/>
      <dgm:spPr/>
      <dgm:t>
        <a:bodyPr/>
        <a:lstStyle/>
        <a:p>
          <a:endParaRPr lang="en-US" b="1">
            <a:solidFill>
              <a:schemeClr val="bg1"/>
            </a:solidFill>
            <a:latin typeface="Microsoft New Tai Lue" charset="0"/>
            <a:ea typeface="Microsoft New Tai Lue" charset="0"/>
            <a:cs typeface="Microsoft New Tai Lue" charset="0"/>
          </a:endParaRPr>
        </a:p>
      </dgm:t>
    </dgm:pt>
    <dgm:pt modelId="{A042537C-3634-2349-8B5B-2583C736C11C}">
      <dgm:prSet phldrT="[Text]"/>
      <dgm:spPr>
        <a:solidFill>
          <a:srgbClr val="00B050">
            <a:alpha val="70000"/>
          </a:srgbClr>
        </a:solidFill>
        <a:ln>
          <a:noFill/>
        </a:ln>
        <a:effectLst/>
      </dgm:spPr>
      <dgm:t>
        <a:bodyPr/>
        <a:lstStyle/>
        <a:p>
          <a:r>
            <a:rPr lang="en-US" b="1">
              <a:solidFill>
                <a:schemeClr val="bg1"/>
              </a:solidFill>
              <a:latin typeface="Microsoft New Tai Lue" charset="0"/>
              <a:ea typeface="Microsoft New Tai Lue" charset="0"/>
              <a:cs typeface="Microsoft New Tai Lue" charset="0"/>
            </a:rPr>
            <a:t>Catalytic</a:t>
          </a:r>
          <a:endParaRPr lang="en-US" b="1" dirty="0">
            <a:solidFill>
              <a:schemeClr val="bg1"/>
            </a:solidFill>
            <a:latin typeface="Microsoft New Tai Lue" charset="0"/>
            <a:ea typeface="Microsoft New Tai Lue" charset="0"/>
            <a:cs typeface="Microsoft New Tai Lue" charset="0"/>
          </a:endParaRPr>
        </a:p>
      </dgm:t>
    </dgm:pt>
    <dgm:pt modelId="{466B40B7-EA82-A74F-8AC0-BD8ADEFDE1B9}" type="parTrans" cxnId="{7DD8A277-03A2-6547-AB36-CF750EBAD621}">
      <dgm:prSet/>
      <dgm:spPr/>
      <dgm:t>
        <a:bodyPr/>
        <a:lstStyle/>
        <a:p>
          <a:endParaRPr lang="en-US" b="1">
            <a:solidFill>
              <a:schemeClr val="bg1"/>
            </a:solidFill>
            <a:latin typeface="Microsoft New Tai Lue" charset="0"/>
            <a:ea typeface="Microsoft New Tai Lue" charset="0"/>
            <a:cs typeface="Microsoft New Tai Lue" charset="0"/>
          </a:endParaRPr>
        </a:p>
      </dgm:t>
    </dgm:pt>
    <dgm:pt modelId="{29087058-2771-3141-82D2-102DAD16AFE7}" type="sibTrans" cxnId="{7DD8A277-03A2-6547-AB36-CF750EBAD621}">
      <dgm:prSet/>
      <dgm:spPr/>
      <dgm:t>
        <a:bodyPr/>
        <a:lstStyle/>
        <a:p>
          <a:endParaRPr lang="en-US" b="1">
            <a:solidFill>
              <a:schemeClr val="bg1"/>
            </a:solidFill>
            <a:latin typeface="Microsoft New Tai Lue" charset="0"/>
            <a:ea typeface="Microsoft New Tai Lue" charset="0"/>
            <a:cs typeface="Microsoft New Tai Lue" charset="0"/>
          </a:endParaRPr>
        </a:p>
      </dgm:t>
    </dgm:pt>
    <dgm:pt modelId="{E44D66E5-B33E-8B48-967F-765C22850303}">
      <dgm:prSet phldrT="[Text]"/>
      <dgm:spPr>
        <a:solidFill>
          <a:schemeClr val="tx2">
            <a:lumMod val="60000"/>
            <a:lumOff val="40000"/>
            <a:alpha val="70000"/>
          </a:schemeClr>
        </a:solidFill>
        <a:ln>
          <a:noFill/>
        </a:ln>
        <a:effectLst/>
      </dgm:spPr>
      <dgm:t>
        <a:bodyPr/>
        <a:lstStyle/>
        <a:p>
          <a:r>
            <a:rPr lang="en-US" b="1">
              <a:solidFill>
                <a:schemeClr val="bg1"/>
              </a:solidFill>
              <a:latin typeface="Microsoft New Tai Lue" charset="0"/>
              <a:ea typeface="Microsoft New Tai Lue" charset="0"/>
              <a:cs typeface="Microsoft New Tai Lue" charset="0"/>
            </a:rPr>
            <a:t>Risk-taking</a:t>
          </a:r>
          <a:endParaRPr lang="en-US" b="1" dirty="0">
            <a:solidFill>
              <a:schemeClr val="bg1"/>
            </a:solidFill>
            <a:latin typeface="Microsoft New Tai Lue" charset="0"/>
            <a:ea typeface="Microsoft New Tai Lue" charset="0"/>
            <a:cs typeface="Microsoft New Tai Lue" charset="0"/>
          </a:endParaRPr>
        </a:p>
      </dgm:t>
    </dgm:pt>
    <dgm:pt modelId="{A2FFF924-F0C4-0A4F-AF9C-516CD25E7743}" type="parTrans" cxnId="{E7FAB9C4-EEB1-D849-B3A9-C070B084E1AC}">
      <dgm:prSet/>
      <dgm:spPr/>
      <dgm:t>
        <a:bodyPr/>
        <a:lstStyle/>
        <a:p>
          <a:endParaRPr lang="en-US" b="1">
            <a:solidFill>
              <a:schemeClr val="bg1"/>
            </a:solidFill>
            <a:latin typeface="Microsoft New Tai Lue" charset="0"/>
            <a:ea typeface="Microsoft New Tai Lue" charset="0"/>
            <a:cs typeface="Microsoft New Tai Lue" charset="0"/>
          </a:endParaRPr>
        </a:p>
      </dgm:t>
    </dgm:pt>
    <dgm:pt modelId="{492EE0AE-8534-7C4E-873A-FE837F7FCF7D}" type="sibTrans" cxnId="{E7FAB9C4-EEB1-D849-B3A9-C070B084E1AC}">
      <dgm:prSet/>
      <dgm:spPr/>
      <dgm:t>
        <a:bodyPr/>
        <a:lstStyle/>
        <a:p>
          <a:endParaRPr lang="en-US" b="1">
            <a:solidFill>
              <a:schemeClr val="bg1"/>
            </a:solidFill>
            <a:latin typeface="Microsoft New Tai Lue" charset="0"/>
            <a:ea typeface="Microsoft New Tai Lue" charset="0"/>
            <a:cs typeface="Microsoft New Tai Lue" charset="0"/>
          </a:endParaRPr>
        </a:p>
      </dgm:t>
    </dgm:pt>
    <dgm:pt modelId="{B7D3040F-04EF-0D4B-93A0-6CCE7E181437}" type="pres">
      <dgm:prSet presAssocID="{9B8301A7-5D19-7546-BDD7-A824E5DE990A}" presName="Name0" presStyleCnt="0">
        <dgm:presLayoutVars>
          <dgm:dir/>
          <dgm:resizeHandles val="exact"/>
        </dgm:presLayoutVars>
      </dgm:prSet>
      <dgm:spPr/>
      <dgm:t>
        <a:bodyPr/>
        <a:lstStyle/>
        <a:p>
          <a:endParaRPr lang="nl-NL"/>
        </a:p>
      </dgm:t>
    </dgm:pt>
    <dgm:pt modelId="{694C99FB-59C3-0A4E-AA9B-A3305C421875}" type="pres">
      <dgm:prSet presAssocID="{BFB9A9A8-5C62-BB4A-823A-B0D996889DF9}" presName="Name5" presStyleLbl="vennNode1" presStyleIdx="0" presStyleCnt="3" custLinFactNeighborX="5108" custLinFactNeighborY="-63">
        <dgm:presLayoutVars>
          <dgm:bulletEnabled val="1"/>
        </dgm:presLayoutVars>
      </dgm:prSet>
      <dgm:spPr/>
      <dgm:t>
        <a:bodyPr/>
        <a:lstStyle/>
        <a:p>
          <a:endParaRPr lang="nl-NL"/>
        </a:p>
      </dgm:t>
    </dgm:pt>
    <dgm:pt modelId="{64BE53F4-9D78-794E-A788-823C52797DB1}" type="pres">
      <dgm:prSet presAssocID="{76131C6B-8EA5-F945-B8FF-138616FD1EB4}" presName="space" presStyleCnt="0"/>
      <dgm:spPr/>
    </dgm:pt>
    <dgm:pt modelId="{B17CE317-1257-6547-B61D-31DE56D870E3}" type="pres">
      <dgm:prSet presAssocID="{A042537C-3634-2349-8B5B-2583C736C11C}" presName="Name5" presStyleLbl="vennNode1" presStyleIdx="1" presStyleCnt="3" custLinFactNeighborX="19032" custLinFactNeighborY="-1277">
        <dgm:presLayoutVars>
          <dgm:bulletEnabled val="1"/>
        </dgm:presLayoutVars>
      </dgm:prSet>
      <dgm:spPr/>
      <dgm:t>
        <a:bodyPr/>
        <a:lstStyle/>
        <a:p>
          <a:endParaRPr lang="nl-NL"/>
        </a:p>
      </dgm:t>
    </dgm:pt>
    <dgm:pt modelId="{EC98D2F1-D9F4-EB4D-A276-5490BA7F077F}" type="pres">
      <dgm:prSet presAssocID="{29087058-2771-3141-82D2-102DAD16AFE7}" presName="space" presStyleCnt="0"/>
      <dgm:spPr/>
    </dgm:pt>
    <dgm:pt modelId="{73975870-6C56-C244-8DF9-E761E2492B52}" type="pres">
      <dgm:prSet presAssocID="{E44D66E5-B33E-8B48-967F-765C22850303}" presName="Name5" presStyleLbl="vennNode1" presStyleIdx="2" presStyleCnt="3" custLinFactNeighborX="31141" custLinFactNeighborY="1479">
        <dgm:presLayoutVars>
          <dgm:bulletEnabled val="1"/>
        </dgm:presLayoutVars>
      </dgm:prSet>
      <dgm:spPr/>
      <dgm:t>
        <a:bodyPr/>
        <a:lstStyle/>
        <a:p>
          <a:endParaRPr lang="nl-NL"/>
        </a:p>
      </dgm:t>
    </dgm:pt>
  </dgm:ptLst>
  <dgm:cxnLst>
    <dgm:cxn modelId="{8C7BBF65-05E6-004F-88A2-5ED2F6E55495}" type="presOf" srcId="{A042537C-3634-2349-8B5B-2583C736C11C}" destId="{B17CE317-1257-6547-B61D-31DE56D870E3}" srcOrd="0" destOrd="0" presId="urn:microsoft.com/office/officeart/2005/8/layout/venn3"/>
    <dgm:cxn modelId="{AB53F84A-67E5-724A-96BC-27589DDFA018}" type="presOf" srcId="{BFB9A9A8-5C62-BB4A-823A-B0D996889DF9}" destId="{694C99FB-59C3-0A4E-AA9B-A3305C421875}" srcOrd="0" destOrd="0" presId="urn:microsoft.com/office/officeart/2005/8/layout/venn3"/>
    <dgm:cxn modelId="{35A4352C-3296-8A4C-81C8-A8622D9186E0}" srcId="{9B8301A7-5D19-7546-BDD7-A824E5DE990A}" destId="{BFB9A9A8-5C62-BB4A-823A-B0D996889DF9}" srcOrd="0" destOrd="0" parTransId="{142170F8-C4B0-4D47-A988-049E99185DE9}" sibTransId="{76131C6B-8EA5-F945-B8FF-138616FD1EB4}"/>
    <dgm:cxn modelId="{FEC182B7-C1FE-974B-A46C-7B6CB7430871}" type="presOf" srcId="{E44D66E5-B33E-8B48-967F-765C22850303}" destId="{73975870-6C56-C244-8DF9-E761E2492B52}" srcOrd="0" destOrd="0" presId="urn:microsoft.com/office/officeart/2005/8/layout/venn3"/>
    <dgm:cxn modelId="{7DD8A277-03A2-6547-AB36-CF750EBAD621}" srcId="{9B8301A7-5D19-7546-BDD7-A824E5DE990A}" destId="{A042537C-3634-2349-8B5B-2583C736C11C}" srcOrd="1" destOrd="0" parTransId="{466B40B7-EA82-A74F-8AC0-BD8ADEFDE1B9}" sibTransId="{29087058-2771-3141-82D2-102DAD16AFE7}"/>
    <dgm:cxn modelId="{275C81FB-617B-6A46-BF3A-508168A97A78}" type="presOf" srcId="{9B8301A7-5D19-7546-BDD7-A824E5DE990A}" destId="{B7D3040F-04EF-0D4B-93A0-6CCE7E181437}" srcOrd="0" destOrd="0" presId="urn:microsoft.com/office/officeart/2005/8/layout/venn3"/>
    <dgm:cxn modelId="{E7FAB9C4-EEB1-D849-B3A9-C070B084E1AC}" srcId="{9B8301A7-5D19-7546-BDD7-A824E5DE990A}" destId="{E44D66E5-B33E-8B48-967F-765C22850303}" srcOrd="2" destOrd="0" parTransId="{A2FFF924-F0C4-0A4F-AF9C-516CD25E7743}" sibTransId="{492EE0AE-8534-7C4E-873A-FE837F7FCF7D}"/>
    <dgm:cxn modelId="{1D1A6B31-43AE-CD48-996F-83F9A1AECA82}" type="presParOf" srcId="{B7D3040F-04EF-0D4B-93A0-6CCE7E181437}" destId="{694C99FB-59C3-0A4E-AA9B-A3305C421875}" srcOrd="0" destOrd="0" presId="urn:microsoft.com/office/officeart/2005/8/layout/venn3"/>
    <dgm:cxn modelId="{59094492-4CD3-2747-A404-C5527A7C7730}" type="presParOf" srcId="{B7D3040F-04EF-0D4B-93A0-6CCE7E181437}" destId="{64BE53F4-9D78-794E-A788-823C52797DB1}" srcOrd="1" destOrd="0" presId="urn:microsoft.com/office/officeart/2005/8/layout/venn3"/>
    <dgm:cxn modelId="{09F6F2C3-58DA-E841-B22C-72E9075C7057}" type="presParOf" srcId="{B7D3040F-04EF-0D4B-93A0-6CCE7E181437}" destId="{B17CE317-1257-6547-B61D-31DE56D870E3}" srcOrd="2" destOrd="0" presId="urn:microsoft.com/office/officeart/2005/8/layout/venn3"/>
    <dgm:cxn modelId="{D38463E9-34CE-CE4E-9211-F7A6623EF966}" type="presParOf" srcId="{B7D3040F-04EF-0D4B-93A0-6CCE7E181437}" destId="{EC98D2F1-D9F4-EB4D-A276-5490BA7F077F}" srcOrd="3" destOrd="0" presId="urn:microsoft.com/office/officeart/2005/8/layout/venn3"/>
    <dgm:cxn modelId="{696A54C7-7FFC-C846-A68D-44239566ED76}" type="presParOf" srcId="{B7D3040F-04EF-0D4B-93A0-6CCE7E181437}" destId="{73975870-6C56-C244-8DF9-E761E2492B52}" srcOrd="4"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4C99FB-59C3-0A4E-AA9B-A3305C421875}">
      <dsp:nvSpPr>
        <dsp:cNvPr id="0" name=""/>
        <dsp:cNvSpPr/>
      </dsp:nvSpPr>
      <dsp:spPr>
        <a:xfrm>
          <a:off x="646924" y="10"/>
          <a:ext cx="2764332" cy="2764332"/>
        </a:xfrm>
        <a:prstGeom prst="ellipse">
          <a:avLst/>
        </a:prstGeom>
        <a:solidFill>
          <a:schemeClr val="accent6">
            <a:lumMod val="75000"/>
            <a:alpha val="7000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52130" tIns="38100" rIns="152130" bIns="38100" numCol="1" spcCol="1270" anchor="ctr" anchorCtr="0">
          <a:noAutofit/>
        </a:bodyPr>
        <a:lstStyle/>
        <a:p>
          <a:pPr lvl="0" algn="ctr" defTabSz="1333500">
            <a:lnSpc>
              <a:spcPct val="90000"/>
            </a:lnSpc>
            <a:spcBef>
              <a:spcPct val="0"/>
            </a:spcBef>
            <a:spcAft>
              <a:spcPct val="35000"/>
            </a:spcAft>
          </a:pPr>
          <a:r>
            <a:rPr lang="en-US" sz="3000" b="1" kern="1200" dirty="0">
              <a:solidFill>
                <a:schemeClr val="bg1"/>
              </a:solidFill>
              <a:latin typeface="Microsoft New Tai Lue" charset="0"/>
              <a:ea typeface="Microsoft New Tai Lue" charset="0"/>
              <a:cs typeface="Microsoft New Tai Lue" charset="0"/>
            </a:rPr>
            <a:t>Strategic</a:t>
          </a:r>
        </a:p>
      </dsp:txBody>
      <dsp:txXfrm>
        <a:off x="1051751" y="404837"/>
        <a:ext cx="1954678" cy="1954678"/>
      </dsp:txXfrm>
    </dsp:sp>
    <dsp:sp modelId="{B17CE317-1257-6547-B61D-31DE56D870E3}">
      <dsp:nvSpPr>
        <dsp:cNvPr id="0" name=""/>
        <dsp:cNvSpPr/>
      </dsp:nvSpPr>
      <dsp:spPr>
        <a:xfrm>
          <a:off x="2935371" y="0"/>
          <a:ext cx="2764332" cy="2764332"/>
        </a:xfrm>
        <a:prstGeom prst="ellipse">
          <a:avLst/>
        </a:prstGeom>
        <a:solidFill>
          <a:srgbClr val="00B050">
            <a:alpha val="70000"/>
          </a:srgb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52130" tIns="38100" rIns="152130" bIns="38100" numCol="1" spcCol="1270" anchor="ctr" anchorCtr="0">
          <a:noAutofit/>
        </a:bodyPr>
        <a:lstStyle/>
        <a:p>
          <a:pPr lvl="0" algn="ctr" defTabSz="1333500">
            <a:lnSpc>
              <a:spcPct val="90000"/>
            </a:lnSpc>
            <a:spcBef>
              <a:spcPct val="0"/>
            </a:spcBef>
            <a:spcAft>
              <a:spcPct val="35000"/>
            </a:spcAft>
          </a:pPr>
          <a:r>
            <a:rPr lang="en-US" sz="3000" b="1" kern="1200">
              <a:solidFill>
                <a:schemeClr val="bg1"/>
              </a:solidFill>
              <a:latin typeface="Microsoft New Tai Lue" charset="0"/>
              <a:ea typeface="Microsoft New Tai Lue" charset="0"/>
              <a:cs typeface="Microsoft New Tai Lue" charset="0"/>
            </a:rPr>
            <a:t>Catalytic</a:t>
          </a:r>
          <a:endParaRPr lang="en-US" sz="3000" b="1" kern="1200" dirty="0">
            <a:solidFill>
              <a:schemeClr val="bg1"/>
            </a:solidFill>
            <a:latin typeface="Microsoft New Tai Lue" charset="0"/>
            <a:ea typeface="Microsoft New Tai Lue" charset="0"/>
            <a:cs typeface="Microsoft New Tai Lue" charset="0"/>
          </a:endParaRPr>
        </a:p>
      </dsp:txBody>
      <dsp:txXfrm>
        <a:off x="3340198" y="404827"/>
        <a:ext cx="1954678" cy="1954678"/>
      </dsp:txXfrm>
    </dsp:sp>
    <dsp:sp modelId="{73975870-6C56-C244-8DF9-E761E2492B52}">
      <dsp:nvSpPr>
        <dsp:cNvPr id="0" name=""/>
        <dsp:cNvSpPr/>
      </dsp:nvSpPr>
      <dsp:spPr>
        <a:xfrm>
          <a:off x="5213783" y="3504"/>
          <a:ext cx="2764332" cy="2764332"/>
        </a:xfrm>
        <a:prstGeom prst="ellipse">
          <a:avLst/>
        </a:prstGeom>
        <a:solidFill>
          <a:schemeClr val="tx2">
            <a:lumMod val="60000"/>
            <a:lumOff val="40000"/>
            <a:alpha val="7000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52130" tIns="38100" rIns="152130" bIns="38100" numCol="1" spcCol="1270" anchor="ctr" anchorCtr="0">
          <a:noAutofit/>
        </a:bodyPr>
        <a:lstStyle/>
        <a:p>
          <a:pPr lvl="0" algn="ctr" defTabSz="1333500">
            <a:lnSpc>
              <a:spcPct val="90000"/>
            </a:lnSpc>
            <a:spcBef>
              <a:spcPct val="0"/>
            </a:spcBef>
            <a:spcAft>
              <a:spcPct val="35000"/>
            </a:spcAft>
          </a:pPr>
          <a:r>
            <a:rPr lang="en-US" sz="3000" b="1" kern="1200">
              <a:solidFill>
                <a:schemeClr val="bg1"/>
              </a:solidFill>
              <a:latin typeface="Microsoft New Tai Lue" charset="0"/>
              <a:ea typeface="Microsoft New Tai Lue" charset="0"/>
              <a:cs typeface="Microsoft New Tai Lue" charset="0"/>
            </a:rPr>
            <a:t>Risk-taking</a:t>
          </a:r>
          <a:endParaRPr lang="en-US" sz="3000" b="1" kern="1200" dirty="0">
            <a:solidFill>
              <a:schemeClr val="bg1"/>
            </a:solidFill>
            <a:latin typeface="Microsoft New Tai Lue" charset="0"/>
            <a:ea typeface="Microsoft New Tai Lue" charset="0"/>
            <a:cs typeface="Microsoft New Tai Lue" charset="0"/>
          </a:endParaRPr>
        </a:p>
      </dsp:txBody>
      <dsp:txXfrm>
        <a:off x="5618610" y="408331"/>
        <a:ext cx="1954678" cy="1954678"/>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5032F0-A93E-2C4D-897B-9B6513AD08D4}" type="datetimeFigureOut">
              <a:rPr lang="en-US" smtClean="0"/>
              <a:t>07/06/18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B6DCE7-5C7A-8442-B901-8523EC61B201}" type="slidenum">
              <a:rPr lang="en-US" smtClean="0"/>
              <a:t>‹nr.›</a:t>
            </a:fld>
            <a:endParaRPr lang="en-US"/>
          </a:p>
        </p:txBody>
      </p:sp>
    </p:spTree>
    <p:extLst>
      <p:ext uri="{BB962C8B-B14F-4D97-AF65-F5344CB8AC3E}">
        <p14:creationId xmlns:p14="http://schemas.microsoft.com/office/powerpoint/2010/main" val="1396188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 in</a:t>
            </a:r>
            <a:r>
              <a:rPr lang="en-US" baseline="0" dirty="0"/>
              <a:t> all 20 countries will need the signature of the Government at stage 2 proposals.</a:t>
            </a:r>
            <a:endParaRPr lang="en-US" dirty="0"/>
          </a:p>
        </p:txBody>
      </p:sp>
      <p:sp>
        <p:nvSpPr>
          <p:cNvPr id="4" name="Slide Number Placeholder 3"/>
          <p:cNvSpPr>
            <a:spLocks noGrp="1"/>
          </p:cNvSpPr>
          <p:nvPr>
            <p:ph type="sldNum" sz="quarter" idx="10"/>
          </p:nvPr>
        </p:nvSpPr>
        <p:spPr/>
        <p:txBody>
          <a:bodyPr/>
          <a:lstStyle/>
          <a:p>
            <a:fld id="{3AB6DCE7-5C7A-8442-B901-8523EC61B201}" type="slidenum">
              <a:rPr lang="en-US" smtClean="0"/>
              <a:t>4</a:t>
            </a:fld>
            <a:endParaRPr lang="en-US"/>
          </a:p>
        </p:txBody>
      </p:sp>
    </p:spTree>
    <p:extLst>
      <p:ext uri="{BB962C8B-B14F-4D97-AF65-F5344CB8AC3E}">
        <p14:creationId xmlns:p14="http://schemas.microsoft.com/office/powerpoint/2010/main" val="190359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80000"/>
              </a:lnSpc>
              <a:spcBef>
                <a:spcPct val="20000"/>
              </a:spcBef>
              <a:spcAft>
                <a:spcPts val="0"/>
              </a:spcAft>
              <a:buClrTx/>
              <a:buSzTx/>
              <a:buFontTx/>
              <a:buNone/>
              <a:tabLst/>
              <a:defRPr/>
            </a:pPr>
            <a:r>
              <a:rPr lang="en-US" altLang="en-US" sz="1200" dirty="0">
                <a:solidFill>
                  <a:schemeClr val="tx1">
                    <a:lumMod val="95000"/>
                    <a:lumOff val="5000"/>
                  </a:schemeClr>
                </a:solidFill>
                <a:latin typeface="Microsoft New Tai Lue" panose="020B0502040204020203" pitchFamily="34" charset="0"/>
                <a:cs typeface="Microsoft New Tai Lue" panose="020B0502040204020203" pitchFamily="34" charset="0"/>
              </a:rPr>
              <a:t>The PBF is designed to respond </a:t>
            </a:r>
            <a:r>
              <a:rPr lang="en-US" altLang="en-US" sz="1200" b="1" dirty="0">
                <a:solidFill>
                  <a:schemeClr val="tx1">
                    <a:lumMod val="95000"/>
                    <a:lumOff val="5000"/>
                  </a:schemeClr>
                </a:solidFill>
                <a:latin typeface="Microsoft New Tai Lue" panose="020B0502040204020203" pitchFamily="34" charset="0"/>
                <a:cs typeface="Microsoft New Tai Lue" panose="020B0502040204020203" pitchFamily="34" charset="0"/>
              </a:rPr>
              <a:t>rapidly and flexibly in risky environments </a:t>
            </a:r>
            <a:r>
              <a:rPr lang="en-US" altLang="en-US" sz="1200" dirty="0">
                <a:solidFill>
                  <a:schemeClr val="tx1">
                    <a:lumMod val="95000"/>
                    <a:lumOff val="5000"/>
                  </a:schemeClr>
                </a:solidFill>
                <a:latin typeface="Microsoft New Tai Lue" panose="020B0502040204020203" pitchFamily="34" charset="0"/>
                <a:cs typeface="Microsoft New Tai Lue" panose="020B0502040204020203" pitchFamily="34" charset="0"/>
              </a:rPr>
              <a:t>to support critical transition moments to </a:t>
            </a:r>
            <a:r>
              <a:rPr lang="en-US" altLang="en-US" sz="1200" b="1" dirty="0">
                <a:solidFill>
                  <a:schemeClr val="tx1">
                    <a:lumMod val="95000"/>
                    <a:lumOff val="5000"/>
                  </a:schemeClr>
                </a:solidFill>
                <a:latin typeface="Microsoft New Tai Lue" panose="020B0502040204020203" pitchFamily="34" charset="0"/>
                <a:cs typeface="Microsoft New Tai Lue" panose="020B0502040204020203" pitchFamily="34" charset="0"/>
              </a:rPr>
              <a:t>prevent</a:t>
            </a:r>
            <a:r>
              <a:rPr lang="en-US" altLang="en-US" sz="1200" dirty="0">
                <a:solidFill>
                  <a:schemeClr val="tx1">
                    <a:lumMod val="95000"/>
                    <a:lumOff val="5000"/>
                  </a:schemeClr>
                </a:solidFill>
                <a:latin typeface="Microsoft New Tai Lue" panose="020B0502040204020203" pitchFamily="34" charset="0"/>
                <a:cs typeface="Microsoft New Tai Lue" panose="020B0502040204020203" pitchFamily="34" charset="0"/>
              </a:rPr>
              <a:t> (re)lapse into conflict and to sustain peace, especially in situations where other sources of funding are not forthcoming.   </a:t>
            </a:r>
          </a:p>
          <a:p>
            <a:pPr>
              <a:lnSpc>
                <a:spcPct val="80000"/>
              </a:lnSpc>
              <a:spcBef>
                <a:spcPct val="20000"/>
              </a:spcBef>
            </a:pPr>
            <a:endParaRPr lang="en-US" b="1" dirty="0">
              <a:solidFill>
                <a:schemeClr val="hlink"/>
              </a:solidFill>
              <a:latin typeface="Calibri" pitchFamily="34" charset="0"/>
            </a:endParaRPr>
          </a:p>
          <a:p>
            <a:pPr>
              <a:lnSpc>
                <a:spcPct val="80000"/>
              </a:lnSpc>
              <a:spcBef>
                <a:spcPct val="20000"/>
              </a:spcBef>
            </a:pPr>
            <a:r>
              <a:rPr lang="en-US" b="1" dirty="0">
                <a:solidFill>
                  <a:schemeClr val="hlink"/>
                </a:solidFill>
                <a:latin typeface="Calibri" pitchFamily="34" charset="0"/>
              </a:rPr>
              <a:t>Strategic </a:t>
            </a:r>
            <a:endParaRPr lang="en-US" dirty="0">
              <a:latin typeface="Calibri" pitchFamily="34" charset="0"/>
            </a:endParaRPr>
          </a:p>
          <a:p>
            <a:pPr marL="349415" indent="-349415" defTabSz="931774">
              <a:lnSpc>
                <a:spcPct val="80000"/>
              </a:lnSpc>
              <a:spcBef>
                <a:spcPct val="20000"/>
              </a:spcBef>
              <a:defRPr/>
            </a:pPr>
            <a:r>
              <a:rPr lang="en-US" dirty="0">
                <a:solidFill>
                  <a:schemeClr val="hlink"/>
                </a:solidFill>
                <a:latin typeface="Calibri" pitchFamily="34" charset="0"/>
              </a:rPr>
              <a:t>	</a:t>
            </a:r>
            <a:r>
              <a:rPr lang="en-US" dirty="0">
                <a:latin typeface="Calibri" pitchFamily="34" charset="0"/>
              </a:rPr>
              <a:t>(1)</a:t>
            </a:r>
            <a:r>
              <a:rPr lang="en-US" dirty="0">
                <a:solidFill>
                  <a:schemeClr val="hlink"/>
                </a:solidFill>
                <a:latin typeface="Calibri" pitchFamily="34" charset="0"/>
              </a:rPr>
              <a:t> </a:t>
            </a:r>
            <a:r>
              <a:rPr lang="en-US" b="1" dirty="0">
                <a:latin typeface="Calibri" pitchFamily="34" charset="0"/>
              </a:rPr>
              <a:t>Responds </a:t>
            </a:r>
            <a:r>
              <a:rPr lang="en-US" b="1" dirty="0">
                <a:solidFill>
                  <a:srgbClr val="FF0000"/>
                </a:solidFill>
                <a:latin typeface="Calibri" pitchFamily="34" charset="0"/>
              </a:rPr>
              <a:t>rapidly</a:t>
            </a:r>
            <a:r>
              <a:rPr lang="en-US" b="1" dirty="0">
                <a:latin typeface="Calibri" pitchFamily="34" charset="0"/>
              </a:rPr>
              <a:t> to support </a:t>
            </a:r>
            <a:r>
              <a:rPr lang="en-US" b="1" dirty="0">
                <a:solidFill>
                  <a:srgbClr val="FF0000"/>
                </a:solidFill>
                <a:latin typeface="Calibri" pitchFamily="34" charset="0"/>
              </a:rPr>
              <a:t>critical post-crisis or post-conflict transition moments</a:t>
            </a:r>
            <a:r>
              <a:rPr lang="en-US" dirty="0">
                <a:solidFill>
                  <a:srgbClr val="FF0000"/>
                </a:solidFill>
                <a:latin typeface="Calibri" pitchFamily="34" charset="0"/>
              </a:rPr>
              <a:t>: In early “post-conflict” days PBF supports the rapid reinforcement of governments and actors involved in building sustainable peace. It seeks to enable the international community, and in particular the United Nations’ leadership, to be more responsive to peacebuilding. </a:t>
            </a:r>
          </a:p>
          <a:p>
            <a:pPr marL="349415" indent="-349415" defTabSz="931774">
              <a:lnSpc>
                <a:spcPct val="80000"/>
              </a:lnSpc>
              <a:spcBef>
                <a:spcPct val="20000"/>
              </a:spcBef>
              <a:defRPr/>
            </a:pPr>
            <a:endParaRPr lang="en-US" dirty="0">
              <a:latin typeface="Calibri" pitchFamily="34" charset="0"/>
            </a:endParaRPr>
          </a:p>
          <a:p>
            <a:pPr marL="349415" indent="-349415" defTabSz="931774">
              <a:lnSpc>
                <a:spcPct val="80000"/>
              </a:lnSpc>
              <a:spcBef>
                <a:spcPct val="20000"/>
              </a:spcBef>
              <a:defRPr/>
            </a:pPr>
            <a:r>
              <a:rPr lang="en-US" dirty="0">
                <a:solidFill>
                  <a:srgbClr val="FF0000"/>
                </a:solidFill>
                <a:latin typeface="Calibri" pitchFamily="34" charset="0"/>
              </a:rPr>
              <a:t>	</a:t>
            </a:r>
            <a:r>
              <a:rPr lang="en-US" dirty="0">
                <a:latin typeface="Calibri" pitchFamily="34" charset="0"/>
              </a:rPr>
              <a:t>(2) </a:t>
            </a:r>
            <a:r>
              <a:rPr lang="en-US" b="1" dirty="0">
                <a:latin typeface="Calibri" pitchFamily="34" charset="0"/>
              </a:rPr>
              <a:t>Provides </a:t>
            </a:r>
            <a:r>
              <a:rPr lang="en-US" b="1" dirty="0">
                <a:solidFill>
                  <a:srgbClr val="FF0000"/>
                </a:solidFill>
                <a:latin typeface="Calibri" pitchFamily="34" charset="0"/>
              </a:rPr>
              <a:t>multi-year support to stay the course to consolidate peace</a:t>
            </a:r>
            <a:r>
              <a:rPr lang="en-US" dirty="0">
                <a:solidFill>
                  <a:srgbClr val="FF0000"/>
                </a:solidFill>
                <a:latin typeface="Calibri" pitchFamily="34" charset="0"/>
              </a:rPr>
              <a:t> (</a:t>
            </a:r>
            <a:r>
              <a:rPr lang="en-US" dirty="0">
                <a:latin typeface="Calibri" pitchFamily="34" charset="0"/>
              </a:rPr>
              <a:t>country demand and commitment): </a:t>
            </a:r>
            <a:r>
              <a:rPr lang="en-US" altLang="en-US" i="1" dirty="0">
                <a:solidFill>
                  <a:prstClr val="black"/>
                </a:solidFill>
              </a:rPr>
              <a:t>When a country’s leadership commits itself to tackling the issues that drive violent conflict, the PBF seeks to provide support to help the state increase its responsiveness to its citizens. </a:t>
            </a:r>
          </a:p>
          <a:p>
            <a:pPr marL="349415" indent="-349415" defTabSz="931774">
              <a:lnSpc>
                <a:spcPct val="80000"/>
              </a:lnSpc>
              <a:spcBef>
                <a:spcPct val="20000"/>
              </a:spcBef>
              <a:defRPr/>
            </a:pPr>
            <a:endParaRPr lang="en-US" altLang="en-US" i="1" dirty="0">
              <a:solidFill>
                <a:prstClr val="black"/>
              </a:solidFill>
            </a:endParaRPr>
          </a:p>
          <a:p>
            <a:pPr>
              <a:lnSpc>
                <a:spcPct val="80000"/>
              </a:lnSpc>
              <a:spcBef>
                <a:spcPct val="20000"/>
              </a:spcBef>
            </a:pPr>
            <a:r>
              <a:rPr lang="en-US" b="1" dirty="0">
                <a:solidFill>
                  <a:schemeClr val="hlink"/>
                </a:solidFill>
                <a:latin typeface="Calibri" pitchFamily="34" charset="0"/>
              </a:rPr>
              <a:t>Catalytic</a:t>
            </a:r>
            <a:r>
              <a:rPr lang="en-US" b="1" dirty="0">
                <a:latin typeface="Calibri" pitchFamily="34" charset="0"/>
              </a:rPr>
              <a:t> - </a:t>
            </a:r>
            <a:r>
              <a:rPr lang="en-AU" altLang="en-US" b="1" dirty="0">
                <a:ea typeface="MS PGothic" charset="-128"/>
              </a:rPr>
              <a:t>financial and process, so the scale of its support can be much larger than the size of PBF funds</a:t>
            </a:r>
            <a:endParaRPr lang="en-US" b="1" dirty="0">
              <a:latin typeface="Calibri" pitchFamily="34" charset="0"/>
            </a:endParaRPr>
          </a:p>
          <a:p>
            <a:pPr marL="349415" indent="-349415">
              <a:lnSpc>
                <a:spcPct val="80000"/>
              </a:lnSpc>
              <a:spcBef>
                <a:spcPct val="20000"/>
              </a:spcBef>
            </a:pPr>
            <a:r>
              <a:rPr lang="en-US" dirty="0">
                <a:latin typeface="Calibri" pitchFamily="34" charset="0"/>
              </a:rPr>
              <a:t>	(1) Funding leverage</a:t>
            </a:r>
          </a:p>
          <a:p>
            <a:pPr marL="349415" indent="-349415">
              <a:lnSpc>
                <a:spcPct val="80000"/>
              </a:lnSpc>
              <a:spcBef>
                <a:spcPct val="20000"/>
              </a:spcBef>
            </a:pPr>
            <a:r>
              <a:rPr lang="en-US" dirty="0">
                <a:latin typeface="Calibri" pitchFamily="34" charset="0"/>
              </a:rPr>
              <a:t>	(2) Unblocking a stalled peace process </a:t>
            </a:r>
          </a:p>
          <a:p>
            <a:pPr>
              <a:lnSpc>
                <a:spcPct val="80000"/>
              </a:lnSpc>
              <a:spcBef>
                <a:spcPct val="20000"/>
              </a:spcBef>
            </a:pPr>
            <a:endParaRPr lang="en-US" dirty="0"/>
          </a:p>
          <a:p>
            <a:pPr>
              <a:lnSpc>
                <a:spcPct val="80000"/>
              </a:lnSpc>
              <a:spcBef>
                <a:spcPct val="20000"/>
              </a:spcBef>
            </a:pPr>
            <a:r>
              <a:rPr lang="en-US" b="1" dirty="0">
                <a:solidFill>
                  <a:schemeClr val="hlink"/>
                </a:solidFill>
                <a:latin typeface="Calibri" pitchFamily="34" charset="0"/>
              </a:rPr>
              <a:t>Risk-taking - Filling critical funding gaps</a:t>
            </a:r>
          </a:p>
          <a:p>
            <a:pPr marL="349415" indent="-349415">
              <a:lnSpc>
                <a:spcPct val="80000"/>
              </a:lnSpc>
              <a:spcBef>
                <a:spcPct val="20000"/>
              </a:spcBef>
            </a:pPr>
            <a:r>
              <a:rPr lang="en-US" dirty="0">
                <a:latin typeface="Calibri" pitchFamily="34" charset="0"/>
              </a:rPr>
              <a:t>	Other donors unwilling to </a:t>
            </a:r>
            <a:r>
              <a:rPr lang="en-US" dirty="0">
                <a:solidFill>
                  <a:srgbClr val="FF0000"/>
                </a:solidFill>
                <a:latin typeface="Calibri" pitchFamily="34" charset="0"/>
              </a:rPr>
              <a:t>take the risk</a:t>
            </a:r>
          </a:p>
          <a:p>
            <a:endParaRPr lang="en-US" dirty="0"/>
          </a:p>
        </p:txBody>
      </p:sp>
      <p:sp>
        <p:nvSpPr>
          <p:cNvPr id="4" name="Slide Number Placeholder 3"/>
          <p:cNvSpPr>
            <a:spLocks noGrp="1"/>
          </p:cNvSpPr>
          <p:nvPr>
            <p:ph type="sldNum" sz="quarter" idx="10"/>
          </p:nvPr>
        </p:nvSpPr>
        <p:spPr/>
        <p:txBody>
          <a:bodyPr/>
          <a:lstStyle/>
          <a:p>
            <a:fld id="{0C6578A6-16B9-744A-B567-B981C1984BCF}" type="slidenum">
              <a:rPr lang="en-US" smtClean="0"/>
              <a:t>5</a:t>
            </a:fld>
            <a:endParaRPr lang="en-US"/>
          </a:p>
        </p:txBody>
      </p:sp>
    </p:spTree>
    <p:extLst>
      <p:ext uri="{BB962C8B-B14F-4D97-AF65-F5344CB8AC3E}">
        <p14:creationId xmlns:p14="http://schemas.microsoft.com/office/powerpoint/2010/main" val="1956890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altLang="en-US" sz="1200" dirty="0">
                <a:latin typeface="+mn-lt"/>
                <a:cs typeface="Microsoft New Tai Lue" panose="020B0502040204020203" pitchFamily="34" charset="0"/>
              </a:rPr>
              <a:t>New directions provided by 2015 global review of UN peacebuilding &amp; peacekeeping and commitments of Sustaining Peace Resolutions adopted by the Security Council and General Assembly: </a:t>
            </a:r>
            <a:r>
              <a:rPr lang="en-US" altLang="en-US" sz="1200" b="1" dirty="0">
                <a:latin typeface="+mn-lt"/>
                <a:cs typeface="Microsoft New Tai Lue" panose="020B0502040204020203" pitchFamily="34" charset="0"/>
              </a:rPr>
              <a:t>prevention, root causes  &amp; peace continuum.</a:t>
            </a:r>
          </a:p>
          <a:p>
            <a:pPr>
              <a:spcAft>
                <a:spcPts val="600"/>
              </a:spcAft>
            </a:pPr>
            <a:endParaRPr lang="en-US" altLang="en-US" sz="1200" dirty="0">
              <a:latin typeface="+mn-lt"/>
              <a:cs typeface="Microsoft New Tai Lue" panose="020B0502040204020203" pitchFamily="34" charset="0"/>
            </a:endParaRPr>
          </a:p>
          <a:p>
            <a:pPr>
              <a:spcAft>
                <a:spcPts val="600"/>
              </a:spcAft>
            </a:pPr>
            <a:r>
              <a:rPr lang="en-US" altLang="en-US" sz="1200" dirty="0">
                <a:latin typeface="+mn-lt"/>
                <a:cs typeface="Microsoft New Tai Lue" panose="020B0502040204020203" pitchFamily="34" charset="0"/>
              </a:rPr>
              <a:t>New threats to peace including radicalization, terrorism, mass displacement and refugee crisis.</a:t>
            </a:r>
          </a:p>
          <a:p>
            <a:endParaRPr lang="en-GB" dirty="0"/>
          </a:p>
        </p:txBody>
      </p:sp>
      <p:sp>
        <p:nvSpPr>
          <p:cNvPr id="4" name="Slide Number Placeholder 3"/>
          <p:cNvSpPr>
            <a:spLocks noGrp="1"/>
          </p:cNvSpPr>
          <p:nvPr>
            <p:ph type="sldNum" sz="quarter" idx="10"/>
          </p:nvPr>
        </p:nvSpPr>
        <p:spPr/>
        <p:txBody>
          <a:bodyPr/>
          <a:lstStyle/>
          <a:p>
            <a:fld id="{0C6578A6-16B9-744A-B567-B981C1984BCF}" type="slidenum">
              <a:rPr lang="en-US" smtClean="0"/>
              <a:t>6</a:t>
            </a:fld>
            <a:endParaRPr lang="en-US"/>
          </a:p>
        </p:txBody>
      </p:sp>
    </p:spTree>
    <p:extLst>
      <p:ext uri="{BB962C8B-B14F-4D97-AF65-F5344CB8AC3E}">
        <p14:creationId xmlns:p14="http://schemas.microsoft.com/office/powerpoint/2010/main" val="133599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3AB6DCE7-5C7A-8442-B901-8523EC61B201}" type="slidenum">
              <a:rPr lang="en-US" smtClean="0"/>
              <a:t>7</a:t>
            </a:fld>
            <a:endParaRPr lang="en-US"/>
          </a:p>
        </p:txBody>
      </p:sp>
    </p:spTree>
    <p:extLst>
      <p:ext uri="{BB962C8B-B14F-4D97-AF65-F5344CB8AC3E}">
        <p14:creationId xmlns:p14="http://schemas.microsoft.com/office/powerpoint/2010/main" val="1149009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project should</a:t>
            </a:r>
            <a:r>
              <a:rPr lang="en-US" baseline="0" dirty="0"/>
              <a:t> be loosely aligned with one the four priority areas, but can be aligned with more than one focus area,</a:t>
            </a:r>
          </a:p>
          <a:p>
            <a:endParaRPr lang="en-US" baseline="0" dirty="0"/>
          </a:p>
          <a:p>
            <a:r>
              <a:rPr lang="en-GB" sz="1200" u="sng" kern="1200" dirty="0">
                <a:solidFill>
                  <a:schemeClr val="tx1"/>
                </a:solidFill>
                <a:effectLst/>
                <a:latin typeface="+mn-lt"/>
                <a:ea typeface="+mn-ea"/>
                <a:cs typeface="+mn-cs"/>
              </a:rPr>
              <a:t>Particular preference</a:t>
            </a:r>
            <a:r>
              <a:rPr lang="en-GB" sz="1200" kern="1200" dirty="0">
                <a:solidFill>
                  <a:schemeClr val="tx1"/>
                </a:solidFill>
                <a:effectLst/>
                <a:latin typeface="+mn-lt"/>
                <a:ea typeface="+mn-ea"/>
                <a:cs typeface="+mn-cs"/>
              </a:rPr>
              <a:t> will be given to innovative projects proposing, creative interventions and approaches to address a particular peacebuilding challenge. This could include, but is not limited to projects focused on:</a:t>
            </a:r>
          </a:p>
          <a:p>
            <a:pPr lvl="0"/>
            <a:r>
              <a:rPr lang="en-GB" sz="1200" kern="1200" dirty="0">
                <a:solidFill>
                  <a:schemeClr val="tx1"/>
                </a:solidFill>
                <a:effectLst/>
                <a:latin typeface="+mn-lt"/>
                <a:ea typeface="+mn-ea"/>
                <a:cs typeface="+mn-cs"/>
              </a:rPr>
              <a:t>Facilitating women’s and/or young people’s access to decision-making bodies</a:t>
            </a:r>
          </a:p>
          <a:p>
            <a:pPr lvl="0"/>
            <a:r>
              <a:rPr lang="en-GB" sz="1200" kern="1200" dirty="0">
                <a:solidFill>
                  <a:schemeClr val="tx1"/>
                </a:solidFill>
                <a:effectLst/>
                <a:latin typeface="+mn-lt"/>
                <a:ea typeface="+mn-ea"/>
                <a:cs typeface="+mn-cs"/>
              </a:rPr>
              <a:t>Innovative ways to integrate gender and/or youth in justice and SSR processes</a:t>
            </a:r>
          </a:p>
          <a:p>
            <a:pPr lvl="0"/>
            <a:r>
              <a:rPr lang="en-GB" sz="1200" kern="1200" dirty="0">
                <a:solidFill>
                  <a:schemeClr val="tx1"/>
                </a:solidFill>
                <a:effectLst/>
                <a:latin typeface="+mn-lt"/>
                <a:ea typeface="+mn-ea"/>
                <a:cs typeface="+mn-cs"/>
              </a:rPr>
              <a:t>Natural resource management and climate change mitigation</a:t>
            </a:r>
          </a:p>
          <a:p>
            <a:pPr lvl="0"/>
            <a:r>
              <a:rPr lang="en-GB" sz="1200" kern="1200" dirty="0">
                <a:solidFill>
                  <a:schemeClr val="tx1"/>
                </a:solidFill>
                <a:effectLst/>
                <a:latin typeface="+mn-lt"/>
                <a:ea typeface="+mn-ea"/>
                <a:cs typeface="+mn-cs"/>
              </a:rPr>
              <a:t>Women’s and/or young people’s role in preventing violent extremism and terrorism (in line with Security Council resolution 2242 and 2250)</a:t>
            </a:r>
          </a:p>
          <a:p>
            <a:pPr lvl="0"/>
            <a:r>
              <a:rPr lang="en-GB" sz="1200" kern="1200" dirty="0">
                <a:solidFill>
                  <a:schemeClr val="tx1"/>
                </a:solidFill>
                <a:effectLst/>
                <a:latin typeface="+mn-lt"/>
                <a:ea typeface="+mn-ea"/>
                <a:cs typeface="+mn-cs"/>
              </a:rPr>
              <a:t>Projects involving the use of social media and innovative technologies, etc.</a:t>
            </a:r>
          </a:p>
          <a:p>
            <a:endParaRPr lang="en-US" dirty="0"/>
          </a:p>
        </p:txBody>
      </p:sp>
      <p:sp>
        <p:nvSpPr>
          <p:cNvPr id="4" name="Slide Number Placeholder 3"/>
          <p:cNvSpPr>
            <a:spLocks noGrp="1"/>
          </p:cNvSpPr>
          <p:nvPr>
            <p:ph type="sldNum" sz="quarter" idx="10"/>
          </p:nvPr>
        </p:nvSpPr>
        <p:spPr/>
        <p:txBody>
          <a:bodyPr/>
          <a:lstStyle/>
          <a:p>
            <a:fld id="{3AB6DCE7-5C7A-8442-B901-8523EC61B201}" type="slidenum">
              <a:rPr lang="en-US" smtClean="0"/>
              <a:t>8</a:t>
            </a:fld>
            <a:endParaRPr lang="en-US"/>
          </a:p>
        </p:txBody>
      </p:sp>
    </p:spTree>
    <p:extLst>
      <p:ext uri="{BB962C8B-B14F-4D97-AF65-F5344CB8AC3E}">
        <p14:creationId xmlns:p14="http://schemas.microsoft.com/office/powerpoint/2010/main" val="1338475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6DCE7-5C7A-8442-B901-8523EC61B201}" type="slidenum">
              <a:rPr lang="en-US" smtClean="0"/>
              <a:t>11</a:t>
            </a:fld>
            <a:endParaRPr lang="en-US"/>
          </a:p>
        </p:txBody>
      </p:sp>
    </p:spTree>
    <p:extLst>
      <p:ext uri="{BB962C8B-B14F-4D97-AF65-F5344CB8AC3E}">
        <p14:creationId xmlns:p14="http://schemas.microsoft.com/office/powerpoint/2010/main" val="1657184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BURUNDI, YEMEN</a:t>
            </a:r>
            <a:r>
              <a:rPr lang="en-US" dirty="0">
                <a:solidFill>
                  <a:srgbClr val="FF0000"/>
                </a:solidFill>
              </a:rPr>
              <a:t>,</a:t>
            </a:r>
            <a:r>
              <a:rPr lang="en-US" baseline="0" dirty="0">
                <a:solidFill>
                  <a:srgbClr val="FF0000"/>
                </a:solidFill>
              </a:rPr>
              <a:t> 3 MISSING </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3AB6DCE7-5C7A-8442-B901-8523EC61B201}" type="slidenum">
              <a:rPr lang="en-US" smtClean="0"/>
              <a:t>12</a:t>
            </a:fld>
            <a:endParaRPr lang="en-US"/>
          </a:p>
        </p:txBody>
      </p:sp>
    </p:spTree>
    <p:extLst>
      <p:ext uri="{BB962C8B-B14F-4D97-AF65-F5344CB8AC3E}">
        <p14:creationId xmlns:p14="http://schemas.microsoft.com/office/powerpoint/2010/main" val="157293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6DCE7-5C7A-8442-B901-8523EC61B201}" type="slidenum">
              <a:rPr lang="en-US" smtClean="0"/>
              <a:t>14</a:t>
            </a:fld>
            <a:endParaRPr lang="en-US"/>
          </a:p>
        </p:txBody>
      </p:sp>
    </p:spTree>
    <p:extLst>
      <p:ext uri="{BB962C8B-B14F-4D97-AF65-F5344CB8AC3E}">
        <p14:creationId xmlns:p14="http://schemas.microsoft.com/office/powerpoint/2010/main" val="1588087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a:t>
            </a:r>
            <a:r>
              <a:rPr lang="en-US" baseline="0" dirty="0"/>
              <a:t> direct competition with UN AFPs, as balance will be taken into account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Technical, financial and legal assessment in addition to the substantive assessment of the proposal.</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CSOs organized in federations, confederations or umbrella organizations with independent international/national chapters will be considered as one organization for the purpose of this special call.</a:t>
            </a:r>
            <a:endParaRPr lang="en-GB" sz="1100" kern="1200" dirty="0">
              <a:solidFill>
                <a:schemeClr val="tx1"/>
              </a:solidFill>
              <a:effectLst/>
              <a:latin typeface="+mn-lt"/>
              <a:ea typeface="+mn-ea"/>
              <a:cs typeface="+mn-cs"/>
            </a:endParaRPr>
          </a:p>
          <a:p>
            <a:endParaRPr lang="en-US" baseline="0" dirty="0"/>
          </a:p>
          <a:p>
            <a:endParaRPr lang="en-US" dirty="0"/>
          </a:p>
        </p:txBody>
      </p:sp>
      <p:sp>
        <p:nvSpPr>
          <p:cNvPr id="4" name="Slide Number Placeholder 3"/>
          <p:cNvSpPr>
            <a:spLocks noGrp="1"/>
          </p:cNvSpPr>
          <p:nvPr>
            <p:ph type="sldNum" sz="quarter" idx="10"/>
          </p:nvPr>
        </p:nvSpPr>
        <p:spPr/>
        <p:txBody>
          <a:bodyPr/>
          <a:lstStyle/>
          <a:p>
            <a:fld id="{3AB6DCE7-5C7A-8442-B901-8523EC61B201}" type="slidenum">
              <a:rPr lang="en-US" smtClean="0"/>
              <a:t>15</a:t>
            </a:fld>
            <a:endParaRPr lang="en-US"/>
          </a:p>
        </p:txBody>
      </p:sp>
    </p:spTree>
    <p:extLst>
      <p:ext uri="{BB962C8B-B14F-4D97-AF65-F5344CB8AC3E}">
        <p14:creationId xmlns:p14="http://schemas.microsoft.com/office/powerpoint/2010/main" val="1588087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492071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48390466"/>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4800"/>
            <a:ext cx="8229600" cy="6858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19200"/>
            <a:ext cx="8229600" cy="5257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15677282"/>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spcBef>
          <a:spcPct val="0"/>
        </a:spcBef>
        <a:buNone/>
        <a:defRPr sz="4400" b="1" kern="1200">
          <a:solidFill>
            <a:schemeClr val="tx2"/>
          </a:solidFill>
          <a:effectLst/>
          <a:latin typeface="Microsoft Tai Le" panose="020B0502040204020203" pitchFamily="34" charset="0"/>
          <a:ea typeface="+mj-ea"/>
          <a:cs typeface="Microsoft Tai Le" panose="020B0502040204020203"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effectLst/>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effectLst/>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effectLst/>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effectLst/>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effectLst/>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jpeg"/><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3.png"/><Relationship Id="rId5"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1828800" y="1524000"/>
            <a:ext cx="5880121" cy="5140484"/>
          </a:xfrm>
          <a:prstGeom prst="rect">
            <a:avLst/>
          </a:prstGeom>
        </p:spPr>
      </p:pic>
      <p:sp>
        <p:nvSpPr>
          <p:cNvPr id="2" name="Title 1"/>
          <p:cNvSpPr>
            <a:spLocks noGrp="1"/>
          </p:cNvSpPr>
          <p:nvPr>
            <p:ph type="ctrTitle"/>
          </p:nvPr>
        </p:nvSpPr>
        <p:spPr>
          <a:xfrm>
            <a:off x="420130" y="2438400"/>
            <a:ext cx="8382000" cy="1470025"/>
          </a:xfrm>
        </p:spPr>
        <p:txBody>
          <a:bodyPr>
            <a:normAutofit/>
          </a:bodyPr>
          <a:lstStyle/>
          <a:p>
            <a:pPr algn="ctr"/>
            <a:r>
              <a:rPr lang="en-US" sz="3600" b="1" dirty="0"/>
              <a:t>Webinar 1: </a:t>
            </a:r>
            <a:br>
              <a:rPr lang="en-US" sz="3600" b="1" dirty="0"/>
            </a:br>
            <a:r>
              <a:rPr lang="en-US" sz="3600" b="1" dirty="0"/>
              <a:t>INTRODUCTION TO PBF</a:t>
            </a:r>
            <a:endParaRPr lang="en-GB" sz="3600" b="1" dirty="0"/>
          </a:p>
        </p:txBody>
      </p:sp>
      <p:sp>
        <p:nvSpPr>
          <p:cNvPr id="3" name="Subtitle 2"/>
          <p:cNvSpPr>
            <a:spLocks noGrp="1"/>
          </p:cNvSpPr>
          <p:nvPr>
            <p:ph type="subTitle" idx="1"/>
          </p:nvPr>
        </p:nvSpPr>
        <p:spPr>
          <a:xfrm>
            <a:off x="1416050" y="4191000"/>
            <a:ext cx="6584950" cy="1828800"/>
          </a:xfrm>
        </p:spPr>
        <p:txBody>
          <a:bodyPr>
            <a:normAutofit/>
          </a:bodyPr>
          <a:lstStyle/>
          <a:p>
            <a:r>
              <a:rPr lang="en-US" sz="2800" b="1" dirty="0">
                <a:solidFill>
                  <a:schemeClr val="tx1"/>
                </a:solidFill>
              </a:rPr>
              <a:t>#GYPI 2018</a:t>
            </a:r>
          </a:p>
          <a:p>
            <a:endParaRPr lang="en-US" sz="2800" b="1" dirty="0">
              <a:solidFill>
                <a:schemeClr val="tx1"/>
              </a:solidFill>
            </a:endParaRPr>
          </a:p>
          <a:p>
            <a:r>
              <a:rPr lang="en-US" sz="2800" b="1" dirty="0">
                <a:solidFill>
                  <a:schemeClr val="tx1"/>
                </a:solidFill>
              </a:rPr>
              <a:t>14 May 2018</a:t>
            </a:r>
          </a:p>
          <a:p>
            <a:endParaRPr lang="en-US" sz="2800" b="1"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57600" y="381000"/>
            <a:ext cx="5289804" cy="92941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0130" y="381000"/>
            <a:ext cx="2124075" cy="1971675"/>
          </a:xfrm>
          <a:prstGeom prst="rect">
            <a:avLst/>
          </a:prstGeom>
        </p:spPr>
      </p:pic>
    </p:spTree>
    <p:extLst>
      <p:ext uri="{BB962C8B-B14F-4D97-AF65-F5344CB8AC3E}">
        <p14:creationId xmlns:p14="http://schemas.microsoft.com/office/powerpoint/2010/main" val="397713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1600200" y="1371600"/>
            <a:ext cx="5880121" cy="5140484"/>
          </a:xfrm>
          <a:prstGeom prst="rect">
            <a:avLst/>
          </a:prstGeom>
        </p:spPr>
      </p:pic>
      <p:sp>
        <p:nvSpPr>
          <p:cNvPr id="3" name="Content Placeholder 2"/>
          <p:cNvSpPr>
            <a:spLocks noGrp="1"/>
          </p:cNvSpPr>
          <p:nvPr>
            <p:ph idx="1"/>
          </p:nvPr>
        </p:nvSpPr>
        <p:spPr>
          <a:xfrm>
            <a:off x="1570630" y="2121813"/>
            <a:ext cx="6447395" cy="3640058"/>
          </a:xfrm>
        </p:spPr>
        <p:txBody>
          <a:bodyPr>
            <a:normAutofit/>
          </a:bodyPr>
          <a:lstStyle/>
          <a:p>
            <a:pPr marL="0" indent="0" algn="ctr">
              <a:buNone/>
            </a:pPr>
            <a:r>
              <a:rPr lang="en-GB" sz="2400" b="1" dirty="0"/>
              <a:t> </a:t>
            </a:r>
            <a:r>
              <a:rPr lang="en-GB" sz="5400" b="1" dirty="0"/>
              <a:t>Information on </a:t>
            </a:r>
          </a:p>
          <a:p>
            <a:pPr marL="0" indent="0" algn="ctr">
              <a:buNone/>
            </a:pPr>
            <a:r>
              <a:rPr lang="en-GB" sz="5400" b="1" dirty="0"/>
              <a:t>PBF GYPI 2018 </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4198574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5943600" cy="685800"/>
          </a:xfrm>
        </p:spPr>
        <p:txBody>
          <a:bodyPr>
            <a:noAutofit/>
          </a:bodyPr>
          <a:lstStyle/>
          <a:p>
            <a:r>
              <a:rPr lang="en-US" sz="4000" dirty="0">
                <a:latin typeface="+mn-lt"/>
              </a:rPr>
              <a:t>PBF’s rationale for the GYPI</a:t>
            </a:r>
            <a:endParaRPr lang="en-GB" sz="4000" dirty="0">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US" sz="2800" u="sng" dirty="0">
                <a:latin typeface="+mn-lt"/>
              </a:rPr>
              <a:t>Youth Promotion Initiative</a:t>
            </a:r>
          </a:p>
          <a:p>
            <a:r>
              <a:rPr lang="en-US" sz="2400" dirty="0">
                <a:latin typeface="+mn-lt"/>
              </a:rPr>
              <a:t>Security Council resolution 2250 on Youth, Peace and Security, adopted in 2015.</a:t>
            </a:r>
          </a:p>
          <a:p>
            <a:r>
              <a:rPr lang="en-US" sz="2400" dirty="0">
                <a:latin typeface="+mn-lt"/>
              </a:rPr>
              <a:t>Youth always a key stakeholder group but, following the resolution, PBF is keen to encourage innovative approaches that support the </a:t>
            </a:r>
            <a:r>
              <a:rPr lang="en-US" sz="2400" b="1" dirty="0">
                <a:latin typeface="+mn-lt"/>
              </a:rPr>
              <a:t>positive contribution </a:t>
            </a:r>
            <a:r>
              <a:rPr lang="en-US" sz="2400" dirty="0">
                <a:latin typeface="+mn-lt"/>
              </a:rPr>
              <a:t>of youth to peacebuilding.</a:t>
            </a:r>
            <a:endParaRPr lang="en-GB" sz="2400" dirty="0">
              <a:latin typeface="+mn-lt"/>
            </a:endParaRPr>
          </a:p>
          <a:p>
            <a:endParaRPr lang="en-US" sz="1900" dirty="0">
              <a:latin typeface="+mn-lt"/>
            </a:endParaRPr>
          </a:p>
          <a:p>
            <a:pPr marL="0" indent="0">
              <a:buNone/>
            </a:pPr>
            <a:r>
              <a:rPr lang="en-US" sz="2800" u="sng" dirty="0">
                <a:latin typeface="+mn-lt"/>
              </a:rPr>
              <a:t>Gender Promotion Initiative</a:t>
            </a:r>
          </a:p>
          <a:p>
            <a:r>
              <a:rPr lang="en-US" sz="2400" dirty="0">
                <a:latin typeface="+mn-lt"/>
              </a:rPr>
              <a:t>Women’s participation improves peacebuilding outcomes. </a:t>
            </a:r>
          </a:p>
          <a:p>
            <a:r>
              <a:rPr lang="en-US" sz="2400" dirty="0">
                <a:latin typeface="+mn-lt"/>
              </a:rPr>
              <a:t>Gender-responsive approaches can better address root causes. </a:t>
            </a:r>
          </a:p>
          <a:p>
            <a:r>
              <a:rPr lang="en-US" sz="2400" dirty="0">
                <a:latin typeface="+mn-lt"/>
              </a:rPr>
              <a:t>PBSO committed to implementing the SG’s 15 per cent target – reached in 2015 and exceed in 2016 (19.2) and 2017 (30%)</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1702440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47637"/>
            <a:ext cx="8229600" cy="685800"/>
          </a:xfrm>
        </p:spPr>
        <p:txBody>
          <a:bodyPr>
            <a:normAutofit/>
          </a:bodyPr>
          <a:lstStyle/>
          <a:p>
            <a:r>
              <a:rPr lang="en-US" sz="3600" dirty="0">
                <a:latin typeface="+mn-lt"/>
              </a:rPr>
              <a:t>GYPI 2018 – Eligible Countries</a:t>
            </a:r>
            <a:endParaRPr lang="en-GB" sz="3600" dirty="0">
              <a:latin typeface="+mn-l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152400"/>
            <a:ext cx="944005" cy="876274"/>
          </a:xfrm>
          <a:prstGeom prst="rect">
            <a:avLst/>
          </a:prstGeom>
        </p:spPr>
      </p:pic>
      <p:sp>
        <p:nvSpPr>
          <p:cNvPr id="3" name="Content Placeholder 2"/>
          <p:cNvSpPr>
            <a:spLocks noGrp="1"/>
          </p:cNvSpPr>
          <p:nvPr>
            <p:ph idx="1"/>
          </p:nvPr>
        </p:nvSpPr>
        <p:spPr>
          <a:xfrm>
            <a:off x="707426" y="1371600"/>
            <a:ext cx="8229600" cy="5257800"/>
          </a:xfrm>
        </p:spPr>
        <p:txBody>
          <a:bodyPr numCol="2">
            <a:normAutofit fontScale="40000" lnSpcReduction="20000"/>
          </a:bodyPr>
          <a:lstStyle/>
          <a:p>
            <a:pPr lvl="0"/>
            <a:r>
              <a:rPr lang="en-GB" sz="7000" b="1" dirty="0"/>
              <a:t>Burundi</a:t>
            </a:r>
          </a:p>
          <a:p>
            <a:pPr lvl="0"/>
            <a:r>
              <a:rPr lang="en-GB" sz="7000" b="1" dirty="0"/>
              <a:t>Central African Republic</a:t>
            </a:r>
          </a:p>
          <a:p>
            <a:pPr lvl="0"/>
            <a:r>
              <a:rPr lang="en-GB" sz="7000" b="1" dirty="0"/>
              <a:t>Chad</a:t>
            </a:r>
          </a:p>
          <a:p>
            <a:pPr lvl="0"/>
            <a:r>
              <a:rPr lang="en-GB" sz="7000" b="1" dirty="0"/>
              <a:t>Colombia</a:t>
            </a:r>
          </a:p>
          <a:p>
            <a:pPr lvl="0"/>
            <a:r>
              <a:rPr lang="en-GB" sz="7000" b="1" dirty="0"/>
              <a:t>Cote d'Ivoire</a:t>
            </a:r>
          </a:p>
          <a:p>
            <a:pPr lvl="0"/>
            <a:r>
              <a:rPr lang="en-GB" sz="7000" b="1" dirty="0"/>
              <a:t>Democratic Republic </a:t>
            </a:r>
          </a:p>
          <a:p>
            <a:pPr marL="0" lvl="0" indent="0">
              <a:buNone/>
            </a:pPr>
            <a:r>
              <a:rPr lang="en-GB" sz="7000" b="1" dirty="0"/>
              <a:t>    of the Congo </a:t>
            </a:r>
          </a:p>
          <a:p>
            <a:pPr lvl="0"/>
            <a:r>
              <a:rPr lang="en-GB" sz="7000" b="1" dirty="0"/>
              <a:t>Guatemala</a:t>
            </a:r>
          </a:p>
          <a:p>
            <a:pPr lvl="0"/>
            <a:r>
              <a:rPr lang="en-GB" sz="7000" b="1" dirty="0"/>
              <a:t>Guinea</a:t>
            </a:r>
          </a:p>
          <a:p>
            <a:pPr lvl="0"/>
            <a:r>
              <a:rPr lang="en-GB" sz="7000" b="1" dirty="0"/>
              <a:t>Guinea Bissau</a:t>
            </a:r>
          </a:p>
          <a:p>
            <a:pPr lvl="0"/>
            <a:r>
              <a:rPr lang="en-GB" sz="7000" b="1" dirty="0"/>
              <a:t>Kyrgyzstan</a:t>
            </a:r>
          </a:p>
          <a:p>
            <a:pPr lvl="0"/>
            <a:r>
              <a:rPr lang="en-GB" sz="7000" b="1" dirty="0"/>
              <a:t>Liberia</a:t>
            </a:r>
          </a:p>
          <a:p>
            <a:pPr lvl="0"/>
            <a:r>
              <a:rPr lang="en-GB" sz="7000" b="1" dirty="0"/>
              <a:t>Madagascar</a:t>
            </a:r>
          </a:p>
          <a:p>
            <a:pPr lvl="0"/>
            <a:r>
              <a:rPr lang="en-GB" sz="7000" b="1" dirty="0"/>
              <a:t>Mali </a:t>
            </a:r>
          </a:p>
          <a:p>
            <a:pPr lvl="0"/>
            <a:r>
              <a:rPr lang="en-GB" sz="7000" b="1" dirty="0"/>
              <a:t>Myanmar</a:t>
            </a:r>
          </a:p>
          <a:p>
            <a:pPr lvl="0"/>
            <a:r>
              <a:rPr lang="en-GB" sz="7000" b="1" dirty="0"/>
              <a:t>Niger</a:t>
            </a:r>
          </a:p>
          <a:p>
            <a:pPr lvl="0"/>
            <a:r>
              <a:rPr lang="en-GB" sz="7000" b="1" dirty="0"/>
              <a:t>Papua New Guinea</a:t>
            </a:r>
          </a:p>
          <a:p>
            <a:pPr lvl="0"/>
            <a:r>
              <a:rPr lang="en-GB" sz="7000" b="1" dirty="0"/>
              <a:t>Sierra Leone</a:t>
            </a:r>
          </a:p>
          <a:p>
            <a:pPr lvl="0"/>
            <a:r>
              <a:rPr lang="en-GB" sz="7000" b="1" dirty="0"/>
              <a:t>Solomon Islands</a:t>
            </a:r>
          </a:p>
          <a:p>
            <a:pPr lvl="0"/>
            <a:r>
              <a:rPr lang="en-GB" sz="7000" b="1" dirty="0"/>
              <a:t>Somalia </a:t>
            </a:r>
          </a:p>
          <a:p>
            <a:pPr lvl="0"/>
            <a:r>
              <a:rPr lang="en-GB" sz="7000" b="1" dirty="0"/>
              <a:t>South Sudan</a:t>
            </a:r>
          </a:p>
          <a:p>
            <a:pPr lvl="0"/>
            <a:r>
              <a:rPr lang="en-GB" sz="7000" b="1" dirty="0"/>
              <a:t>Sri Lanka</a:t>
            </a:r>
          </a:p>
          <a:p>
            <a:pPr lvl="0"/>
            <a:r>
              <a:rPr lang="en-GB" sz="7000" b="1" dirty="0"/>
              <a:t>Yemen</a:t>
            </a:r>
          </a:p>
          <a:p>
            <a:endParaRPr lang="en-GB" dirty="0"/>
          </a:p>
        </p:txBody>
      </p:sp>
    </p:spTree>
    <p:extLst>
      <p:ext uri="{BB962C8B-B14F-4D97-AF65-F5344CB8AC3E}">
        <p14:creationId xmlns:p14="http://schemas.microsoft.com/office/powerpoint/2010/main" val="3214909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23837"/>
            <a:ext cx="8229600" cy="685800"/>
          </a:xfrm>
        </p:spPr>
        <p:txBody>
          <a:bodyPr>
            <a:normAutofit fontScale="90000"/>
          </a:bodyPr>
          <a:lstStyle/>
          <a:p>
            <a:r>
              <a:rPr lang="en-US" dirty="0"/>
              <a:t>Funding to UN Country Teams</a:t>
            </a:r>
            <a:endParaRPr lang="en-GB" dirty="0"/>
          </a:p>
        </p:txBody>
      </p:sp>
      <p:sp>
        <p:nvSpPr>
          <p:cNvPr id="3" name="Content Placeholder 2"/>
          <p:cNvSpPr>
            <a:spLocks noGrp="1"/>
          </p:cNvSpPr>
          <p:nvPr>
            <p:ph idx="1"/>
          </p:nvPr>
        </p:nvSpPr>
        <p:spPr>
          <a:xfrm>
            <a:off x="457200" y="1447800"/>
            <a:ext cx="8229600" cy="4953000"/>
          </a:xfrm>
        </p:spPr>
        <p:txBody>
          <a:bodyPr>
            <a:normAutofit fontScale="92500" lnSpcReduction="10000"/>
          </a:bodyPr>
          <a:lstStyle/>
          <a:p>
            <a:r>
              <a:rPr lang="en-US" sz="2400" dirty="0"/>
              <a:t>The maximum total amount of proposals will be two per Gender Initiative per UN Country Team, and two per Youth Initiative per UN Country Team, thus a total of 4 per UN Country Team.</a:t>
            </a:r>
          </a:p>
          <a:p>
            <a:pPr marL="0" indent="0">
              <a:buNone/>
            </a:pPr>
            <a:endParaRPr lang="en-US" sz="2400" dirty="0"/>
          </a:p>
          <a:p>
            <a:r>
              <a:rPr lang="en-GB" sz="2400" dirty="0"/>
              <a:t>UN Country Team members can submit joint proposals with up to 3 recipient UN organizations.</a:t>
            </a:r>
          </a:p>
          <a:p>
            <a:pPr marL="0" indent="0">
              <a:buNone/>
            </a:pPr>
            <a:endParaRPr lang="en-GB" sz="2400" dirty="0"/>
          </a:p>
          <a:p>
            <a:r>
              <a:rPr lang="en-GB" sz="2400" dirty="0"/>
              <a:t>Proposed budgets may range from $800,000-1,500,000.</a:t>
            </a:r>
          </a:p>
          <a:p>
            <a:pPr marL="0" indent="0">
              <a:buNone/>
            </a:pPr>
            <a:endParaRPr lang="en-GB" sz="2400" dirty="0"/>
          </a:p>
          <a:p>
            <a:pPr marL="342900" lvl="1" indent="-342900">
              <a:buFont typeface="Arial" panose="020B0604020202020204" pitchFamily="34" charset="0"/>
              <a:buChar char="•"/>
            </a:pPr>
            <a:r>
              <a:rPr lang="en-GB" sz="2400" dirty="0"/>
              <a:t>UN Peacekeeping Operations (PKOs) and Special Political Missions (SPMs) cannot be direct Recipient Organizations, but are encouraged to support GYPI projects as implementing partners of UN AFPs and CSOs.</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2587693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5029200" cy="685800"/>
          </a:xfrm>
        </p:spPr>
        <p:txBody>
          <a:bodyPr>
            <a:normAutofit/>
          </a:bodyPr>
          <a:lstStyle/>
          <a:p>
            <a:r>
              <a:rPr lang="en-US" sz="3600" dirty="0">
                <a:latin typeface="+mn-lt"/>
              </a:rPr>
              <a:t>Why CSO Direct Funding?</a:t>
            </a:r>
            <a:endParaRPr lang="en-GB" sz="3600" dirty="0">
              <a:latin typeface="+mn-lt"/>
            </a:endParaRPr>
          </a:p>
        </p:txBody>
      </p:sp>
      <p:sp>
        <p:nvSpPr>
          <p:cNvPr id="3" name="Content Placeholder 2"/>
          <p:cNvSpPr>
            <a:spLocks noGrp="1"/>
          </p:cNvSpPr>
          <p:nvPr>
            <p:ph idx="1"/>
          </p:nvPr>
        </p:nvSpPr>
        <p:spPr>
          <a:xfrm>
            <a:off x="381000" y="1447800"/>
            <a:ext cx="8763000" cy="5181600"/>
          </a:xfrm>
        </p:spPr>
        <p:txBody>
          <a:bodyPr>
            <a:noAutofit/>
          </a:bodyPr>
          <a:lstStyle/>
          <a:p>
            <a:r>
              <a:rPr lang="en-US" sz="2800" dirty="0">
                <a:latin typeface="+mn-lt"/>
              </a:rPr>
              <a:t>Recognizes CSOs’ comparative advantage of closer engagement and networks with local communities</a:t>
            </a:r>
          </a:p>
          <a:p>
            <a:r>
              <a:rPr lang="en-US" sz="2800" dirty="0">
                <a:latin typeface="+mn-lt"/>
              </a:rPr>
              <a:t>Responds to recommendations of the Sustaining Peace resolutions to work more directly with civil society by opening up these calls to CSOs, as well as UN entities.</a:t>
            </a:r>
          </a:p>
          <a:p>
            <a:r>
              <a:rPr lang="en-US" sz="2800" dirty="0">
                <a:latin typeface="+mn-lt"/>
                <a:cs typeface="Microsoft New Tai Lue" panose="020B0502040204020203" pitchFamily="34" charset="0"/>
              </a:rPr>
              <a:t>PBF’s Business Plan commits PBF to directly finance CSOs.</a:t>
            </a:r>
          </a:p>
          <a:p>
            <a:r>
              <a:rPr lang="en-GB" sz="2800" dirty="0">
                <a:latin typeface="+mn-lt"/>
              </a:rPr>
              <a:t>Proposed budgets may range from $300,000-1,500,000.</a:t>
            </a:r>
          </a:p>
          <a:p>
            <a:r>
              <a:rPr lang="en-US" sz="2800" dirty="0">
                <a:latin typeface="+mn-lt"/>
              </a:rPr>
              <a:t>The maximum total amount of proposals will be two per Gender Initiative, and two per Youth Initiative, thus a total of 4 per CSO. </a:t>
            </a:r>
            <a:endParaRPr lang="en-GB" sz="2800" dirty="0">
              <a:latin typeface="+mn-lt"/>
            </a:endParaRPr>
          </a:p>
          <a:p>
            <a:endParaRPr lang="en-GB" sz="3000" dirty="0">
              <a:latin typeface="+mn-lt"/>
            </a:endParaRPr>
          </a:p>
          <a:p>
            <a:endParaRPr lang="en-US" dirty="0">
              <a:latin typeface="+mn-lt"/>
              <a:cs typeface="Microsoft New Tai Lue" panose="020B0502040204020203" pitchFamily="34" charset="0"/>
            </a:endParaRPr>
          </a:p>
          <a:p>
            <a:pPr marL="0" indent="0">
              <a:buNone/>
            </a:pPr>
            <a:endParaRPr lang="en-US" sz="2600" dirty="0">
              <a:latin typeface="+mn-lt"/>
              <a:cs typeface="Microsoft New Tai Lue" panose="020B0502040204020203" pitchFamily="34" charset="0"/>
            </a:endParaRPr>
          </a:p>
          <a:p>
            <a:pPr marL="0" indent="0">
              <a:buNone/>
            </a:pPr>
            <a:endParaRPr lang="en-US" sz="2600" dirty="0">
              <a:latin typeface="+mn-lt"/>
              <a:cs typeface="Microsoft New Tai Lue" panose="020B0502040204020203"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2787430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419074"/>
            <a:ext cx="5029200" cy="685800"/>
          </a:xfrm>
        </p:spPr>
        <p:txBody>
          <a:bodyPr>
            <a:normAutofit/>
          </a:bodyPr>
          <a:lstStyle/>
          <a:p>
            <a:pPr marL="0" indent="0"/>
            <a:r>
              <a:rPr lang="en-US" sz="3600" dirty="0">
                <a:cs typeface="Microsoft New Tai Lue" panose="020B0502040204020203" pitchFamily="34" charset="0"/>
              </a:rPr>
              <a:t>CSO Eligibility Criteria</a:t>
            </a:r>
          </a:p>
        </p:txBody>
      </p:sp>
      <p:sp>
        <p:nvSpPr>
          <p:cNvPr id="3" name="Content Placeholder 2"/>
          <p:cNvSpPr>
            <a:spLocks noGrp="1"/>
          </p:cNvSpPr>
          <p:nvPr>
            <p:ph idx="1"/>
          </p:nvPr>
        </p:nvSpPr>
        <p:spPr>
          <a:xfrm>
            <a:off x="222912" y="1219200"/>
            <a:ext cx="8921087" cy="5562600"/>
          </a:xfrm>
        </p:spPr>
        <p:txBody>
          <a:bodyPr>
            <a:noAutofit/>
          </a:bodyPr>
          <a:lstStyle/>
          <a:p>
            <a:r>
              <a:rPr lang="en-US" sz="2000" dirty="0">
                <a:latin typeface="+mn-lt"/>
              </a:rPr>
              <a:t>Have received funding from the PBF, UN, or any of the contributors to the PBF in the country of project implementation.</a:t>
            </a:r>
          </a:p>
          <a:p>
            <a:r>
              <a:rPr lang="en-US" sz="2000" dirty="0">
                <a:latin typeface="+mn-lt"/>
              </a:rPr>
              <a:t>Current valid registration as a non-profit, tax exempt organization in both the country where the headquarters is located and in the country of project implementation. </a:t>
            </a:r>
          </a:p>
          <a:p>
            <a:r>
              <a:rPr lang="en-US" sz="2000" dirty="0">
                <a:latin typeface="+mn-lt"/>
              </a:rPr>
              <a:t>An annual report that includes the proposed country for the grant.</a:t>
            </a:r>
          </a:p>
          <a:p>
            <a:r>
              <a:rPr lang="en-US" sz="2000" dirty="0">
                <a:latin typeface="+mn-lt"/>
              </a:rPr>
              <a:t>Audited financial statements of the last two years, including the auditor opinion letter. The financial statements should include the legal organization that will sign the agreement, as well as the activities of the country of implementation. </a:t>
            </a:r>
          </a:p>
          <a:p>
            <a:r>
              <a:rPr lang="en-US" sz="2000" dirty="0">
                <a:latin typeface="+mn-lt"/>
              </a:rPr>
              <a:t>For the previous two calendar years, demonstrate an annual CSO budget in the country of proposed project implementation is at least twice the annualized budget sought from PBF. </a:t>
            </a:r>
          </a:p>
          <a:p>
            <a:r>
              <a:rPr lang="en-US" sz="2000" dirty="0">
                <a:latin typeface="+mn-lt"/>
              </a:rPr>
              <a:t>At least 3 years of experience in the country where grant is sought.</a:t>
            </a:r>
          </a:p>
          <a:p>
            <a:r>
              <a:rPr lang="en-US" sz="2000" dirty="0">
                <a:latin typeface="+mn-lt"/>
              </a:rPr>
              <a:t>Provide an explanation of the CSO’s legal structure, including the specific entity which will enter into the legal agreement with the MPTFO for the PBF grant.</a:t>
            </a:r>
          </a:p>
          <a:p>
            <a:pPr marL="0" indent="0">
              <a:buNone/>
            </a:pPr>
            <a:endParaRPr lang="en-US" sz="1600" dirty="0">
              <a:latin typeface="+mn-lt"/>
              <a:cs typeface="Microsoft New Tai Lue" panose="020B0502040204020203" pitchFamily="34" charset="0"/>
            </a:endParaRPr>
          </a:p>
          <a:p>
            <a:pPr marL="0" indent="0">
              <a:buNone/>
            </a:pPr>
            <a:endParaRPr lang="en-US" sz="1600" dirty="0">
              <a:latin typeface="+mn-lt"/>
              <a:cs typeface="Microsoft New Tai Lue" panose="020B0502040204020203" pitchFamily="34" charset="0"/>
            </a:endParaRPr>
          </a:p>
          <a:p>
            <a:pPr marL="0" indent="0">
              <a:buNone/>
            </a:pPr>
            <a:endParaRPr lang="en-US" sz="1600" dirty="0">
              <a:latin typeface="+mn-lt"/>
              <a:cs typeface="Microsoft New Tai Lue" panose="020B0502040204020203"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2395452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23837"/>
            <a:ext cx="8229600" cy="685800"/>
          </a:xfrm>
        </p:spPr>
        <p:txBody>
          <a:bodyPr>
            <a:normAutofit fontScale="90000"/>
          </a:bodyPr>
          <a:lstStyle/>
          <a:p>
            <a:r>
              <a:rPr lang="en-US" dirty="0"/>
              <a:t>Next steps…</a:t>
            </a:r>
            <a:endParaRPr lang="en-GB" dirty="0"/>
          </a:p>
        </p:txBody>
      </p:sp>
      <p:sp>
        <p:nvSpPr>
          <p:cNvPr id="3" name="Content Placeholder 2"/>
          <p:cNvSpPr>
            <a:spLocks noGrp="1"/>
          </p:cNvSpPr>
          <p:nvPr>
            <p:ph idx="1"/>
          </p:nvPr>
        </p:nvSpPr>
        <p:spPr>
          <a:xfrm>
            <a:off x="700602" y="1219200"/>
            <a:ext cx="8229600" cy="5257800"/>
          </a:xfrm>
        </p:spPr>
        <p:txBody>
          <a:bodyPr>
            <a:normAutofit lnSpcReduction="10000"/>
          </a:bodyPr>
          <a:lstStyle/>
          <a:p>
            <a:pPr marL="0" indent="0">
              <a:buNone/>
            </a:pPr>
            <a:r>
              <a:rPr lang="en-US" sz="2600" b="1" u="sng" dirty="0">
                <a:latin typeface="+mn-lt"/>
              </a:rPr>
              <a:t>Types of available support</a:t>
            </a:r>
          </a:p>
          <a:p>
            <a:pPr>
              <a:buFont typeface="Wingdings" charset="2"/>
              <a:buChar char="§"/>
            </a:pPr>
            <a:r>
              <a:rPr lang="en-US" sz="2600" dirty="0">
                <a:latin typeface="+mn-lt"/>
              </a:rPr>
              <a:t>A series of 3 Webinars (Introductory, CSO eligibility, Final)</a:t>
            </a:r>
          </a:p>
          <a:p>
            <a:pPr>
              <a:buFont typeface="Wingdings" charset="2"/>
              <a:buChar char="§"/>
            </a:pPr>
            <a:r>
              <a:rPr lang="en-US" sz="2600" dirty="0">
                <a:latin typeface="+mn-lt"/>
              </a:rPr>
              <a:t>NO additional support to individual project proposals</a:t>
            </a:r>
          </a:p>
          <a:p>
            <a:pPr>
              <a:buFont typeface="Wingdings" charset="2"/>
              <a:buChar char="§"/>
            </a:pPr>
            <a:r>
              <a:rPr lang="en-US" sz="2600" dirty="0">
                <a:latin typeface="+mn-lt"/>
              </a:rPr>
              <a:t>Possible UNV support during project implementation for some GPI projects (decision lies with UNV)</a:t>
            </a:r>
          </a:p>
          <a:p>
            <a:pPr marL="0" indent="0">
              <a:buNone/>
            </a:pPr>
            <a:endParaRPr lang="en-US" sz="2600" u="sng" dirty="0">
              <a:latin typeface="+mn-lt"/>
            </a:endParaRPr>
          </a:p>
          <a:p>
            <a:pPr marL="0" indent="0">
              <a:buNone/>
            </a:pPr>
            <a:r>
              <a:rPr lang="en-US" sz="2600" u="sng" dirty="0">
                <a:latin typeface="+mn-lt"/>
              </a:rPr>
              <a:t>Key dates</a:t>
            </a:r>
          </a:p>
          <a:p>
            <a:pPr marL="0" indent="0">
              <a:buNone/>
            </a:pPr>
            <a:r>
              <a:rPr lang="en-US" sz="2600" dirty="0">
                <a:latin typeface="+mn-lt"/>
              </a:rPr>
              <a:t>21 May	</a:t>
            </a:r>
            <a:r>
              <a:rPr lang="en-US" sz="2600" dirty="0"/>
              <a:t>CSO eligibility </a:t>
            </a:r>
            <a:r>
              <a:rPr lang="en-US" sz="2600" dirty="0">
                <a:latin typeface="+mn-lt"/>
              </a:rPr>
              <a:t>webinar</a:t>
            </a:r>
          </a:p>
          <a:p>
            <a:pPr marL="0" indent="0">
              <a:buNone/>
            </a:pPr>
            <a:r>
              <a:rPr lang="en-US" sz="2600" dirty="0">
                <a:latin typeface="+mn-lt"/>
              </a:rPr>
              <a:t>TBD June	Final webinar</a:t>
            </a:r>
          </a:p>
          <a:p>
            <a:pPr marL="0" indent="0">
              <a:buNone/>
            </a:pPr>
            <a:r>
              <a:rPr lang="en-US" sz="2600" dirty="0">
                <a:latin typeface="+mn-lt"/>
              </a:rPr>
              <a:t>17 June	Deadline for Online Application</a:t>
            </a:r>
          </a:p>
          <a:p>
            <a:pPr marL="0" indent="0">
              <a:buNone/>
            </a:pPr>
            <a:r>
              <a:rPr lang="en-US" sz="2600" dirty="0">
                <a:latin typeface="+mn-lt"/>
              </a:rPr>
              <a:t>early Aug	Communication of decision by Project 			Appraisal Committee (PAC)</a:t>
            </a:r>
            <a:endParaRPr lang="en-GB" sz="2600" dirty="0">
              <a:latin typeface="+mn-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3010223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1676400" y="1071892"/>
            <a:ext cx="5880121" cy="5140484"/>
          </a:xfrm>
          <a:prstGeom prst="rect">
            <a:avLst/>
          </a:prstGeom>
        </p:spPr>
      </p:pic>
      <p:sp>
        <p:nvSpPr>
          <p:cNvPr id="2" name="Title 1"/>
          <p:cNvSpPr>
            <a:spLocks noGrp="1"/>
          </p:cNvSpPr>
          <p:nvPr>
            <p:ph type="ctrTitle"/>
          </p:nvPr>
        </p:nvSpPr>
        <p:spPr>
          <a:xfrm>
            <a:off x="381000" y="2438400"/>
            <a:ext cx="8382000" cy="1470025"/>
          </a:xfrm>
        </p:spPr>
        <p:txBody>
          <a:bodyPr>
            <a:normAutofit/>
          </a:bodyPr>
          <a:lstStyle/>
          <a:p>
            <a:pPr algn="ctr"/>
            <a:r>
              <a:rPr lang="en-US" sz="3600" b="1" dirty="0"/>
              <a:t>Questions and Answers</a:t>
            </a:r>
            <a:endParaRPr lang="en-GB" sz="3600" b="1"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280380"/>
            <a:ext cx="944005" cy="876274"/>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05400" y="381000"/>
            <a:ext cx="3842004" cy="675034"/>
          </a:xfrm>
          <a:prstGeom prst="rect">
            <a:avLst/>
          </a:prstGeom>
        </p:spPr>
      </p:pic>
    </p:spTree>
    <p:extLst>
      <p:ext uri="{BB962C8B-B14F-4D97-AF65-F5344CB8AC3E}">
        <p14:creationId xmlns:p14="http://schemas.microsoft.com/office/powerpoint/2010/main" val="3727954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1600200" y="1371600"/>
            <a:ext cx="5880121" cy="5140484"/>
          </a:xfrm>
          <a:prstGeom prst="rect">
            <a:avLst/>
          </a:prstGeom>
        </p:spPr>
      </p:pic>
      <p:sp>
        <p:nvSpPr>
          <p:cNvPr id="2" name="Title 1"/>
          <p:cNvSpPr>
            <a:spLocks noGrp="1"/>
          </p:cNvSpPr>
          <p:nvPr>
            <p:ph type="title"/>
          </p:nvPr>
        </p:nvSpPr>
        <p:spPr/>
        <p:txBody>
          <a:bodyPr>
            <a:normAutofit fontScale="90000"/>
          </a:bodyPr>
          <a:lstStyle/>
          <a:p>
            <a:pPr algn="ctr"/>
            <a:r>
              <a:rPr lang="en-US" b="1" dirty="0"/>
              <a:t>Agenda – Webinar 1</a:t>
            </a:r>
            <a:endParaRPr lang="en-GB" b="1" dirty="0"/>
          </a:p>
        </p:txBody>
      </p:sp>
      <p:sp>
        <p:nvSpPr>
          <p:cNvPr id="3" name="Content Placeholder 2"/>
          <p:cNvSpPr>
            <a:spLocks noGrp="1"/>
          </p:cNvSpPr>
          <p:nvPr>
            <p:ph idx="1"/>
          </p:nvPr>
        </p:nvSpPr>
        <p:spPr>
          <a:xfrm>
            <a:off x="1172605" y="1312942"/>
            <a:ext cx="8229600" cy="5257800"/>
          </a:xfrm>
        </p:spPr>
        <p:txBody>
          <a:bodyPr>
            <a:normAutofit fontScale="92500" lnSpcReduction="10000"/>
          </a:bodyPr>
          <a:lstStyle/>
          <a:p>
            <a:pPr>
              <a:buFont typeface="Wingdings" charset="2"/>
              <a:buChar char="u"/>
            </a:pPr>
            <a:r>
              <a:rPr lang="en-GB" sz="2400" b="1" dirty="0"/>
              <a:t>  Overview of the Peacebuilding Fund</a:t>
            </a:r>
          </a:p>
          <a:p>
            <a:pPr marL="1249363">
              <a:buFont typeface="Courier New"/>
              <a:buChar char="o"/>
            </a:pPr>
            <a:r>
              <a:rPr lang="en-US" sz="2400" b="1" dirty="0"/>
              <a:t>Purpose &amp; added value</a:t>
            </a:r>
          </a:p>
          <a:p>
            <a:pPr marL="1249363">
              <a:buFont typeface="Courier New"/>
              <a:buChar char="o"/>
            </a:pPr>
            <a:r>
              <a:rPr lang="en-US" sz="2400" b="1" dirty="0"/>
              <a:t>Implications of Sustaining Peace agenda</a:t>
            </a:r>
          </a:p>
          <a:p>
            <a:pPr marL="1249363">
              <a:buFont typeface="Courier New"/>
              <a:buChar char="o"/>
            </a:pPr>
            <a:r>
              <a:rPr lang="en-US" sz="2400" b="1" dirty="0"/>
              <a:t>Funding facilities</a:t>
            </a:r>
            <a:endParaRPr lang="en-GB" sz="2400" b="1" dirty="0"/>
          </a:p>
          <a:p>
            <a:pPr marL="1249363">
              <a:buFont typeface="Courier New"/>
              <a:buChar char="o"/>
            </a:pPr>
            <a:r>
              <a:rPr lang="en-US" sz="2400" b="1" dirty="0"/>
              <a:t>T</a:t>
            </a:r>
            <a:r>
              <a:rPr lang="en-GB" sz="2400" b="1" dirty="0"/>
              <a:t>hematic priority areas</a:t>
            </a:r>
          </a:p>
          <a:p>
            <a:pPr marL="1249363">
              <a:buFont typeface="Courier New"/>
              <a:buChar char="o"/>
            </a:pPr>
            <a:r>
              <a:rPr lang="en-GB" sz="2400" b="1" dirty="0"/>
              <a:t>M&amp;E approach</a:t>
            </a:r>
          </a:p>
          <a:p>
            <a:pPr>
              <a:buFont typeface="Courier New"/>
              <a:buChar char="o"/>
            </a:pPr>
            <a:endParaRPr lang="en-GB" sz="2400" b="1" dirty="0"/>
          </a:p>
          <a:p>
            <a:pPr>
              <a:buFont typeface="Wingdings" charset="2"/>
              <a:buChar char="u"/>
            </a:pPr>
            <a:r>
              <a:rPr lang="en-GB" sz="2400" b="1" dirty="0"/>
              <a:t>  Information on PBF GYPI 2018 </a:t>
            </a:r>
          </a:p>
          <a:p>
            <a:pPr lvl="2">
              <a:buFont typeface="Courier New" panose="02070309020205020404" pitchFamily="49" charset="0"/>
              <a:buChar char="o"/>
            </a:pPr>
            <a:r>
              <a:rPr lang="en-GB" b="1" dirty="0"/>
              <a:t>Rationale for GYPI</a:t>
            </a:r>
          </a:p>
          <a:p>
            <a:pPr lvl="2">
              <a:buFont typeface="Courier New" panose="02070309020205020404" pitchFamily="49" charset="0"/>
              <a:buChar char="o"/>
            </a:pPr>
            <a:r>
              <a:rPr lang="en-GB" b="1" dirty="0"/>
              <a:t>Eligible Countries</a:t>
            </a:r>
          </a:p>
          <a:p>
            <a:pPr lvl="2">
              <a:buFont typeface="Courier New" panose="02070309020205020404" pitchFamily="49" charset="0"/>
              <a:buChar char="o"/>
            </a:pPr>
            <a:r>
              <a:rPr lang="en-US" b="1" dirty="0"/>
              <a:t>Funding to UN Country Team</a:t>
            </a:r>
            <a:endParaRPr lang="en-GB" b="1" dirty="0"/>
          </a:p>
          <a:p>
            <a:pPr lvl="2">
              <a:buFont typeface="Courier New" panose="02070309020205020404" pitchFamily="49" charset="0"/>
              <a:buChar char="o"/>
            </a:pPr>
            <a:r>
              <a:rPr lang="en-US" b="1" dirty="0"/>
              <a:t>Funding to CSOs</a:t>
            </a:r>
          </a:p>
          <a:p>
            <a:pPr marL="0" indent="0">
              <a:buNone/>
            </a:pPr>
            <a:endParaRPr lang="en-GB" sz="2400" b="1" dirty="0"/>
          </a:p>
          <a:p>
            <a:pPr>
              <a:buFont typeface="Wingdings" charset="2"/>
              <a:buChar char="u"/>
            </a:pPr>
            <a:r>
              <a:rPr lang="en-GB" sz="2400" b="1" dirty="0"/>
              <a:t>  Q&amp;A</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585622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1600200" y="1371600"/>
            <a:ext cx="5880121" cy="5140484"/>
          </a:xfrm>
          <a:prstGeom prst="rect">
            <a:avLst/>
          </a:prstGeom>
        </p:spPr>
      </p:pic>
      <p:sp>
        <p:nvSpPr>
          <p:cNvPr id="3" name="Content Placeholder 2"/>
          <p:cNvSpPr>
            <a:spLocks noGrp="1"/>
          </p:cNvSpPr>
          <p:nvPr>
            <p:ph idx="1"/>
          </p:nvPr>
        </p:nvSpPr>
        <p:spPr>
          <a:xfrm>
            <a:off x="609600" y="2590800"/>
            <a:ext cx="8229600" cy="973058"/>
          </a:xfrm>
        </p:spPr>
        <p:txBody>
          <a:bodyPr>
            <a:noAutofit/>
          </a:bodyPr>
          <a:lstStyle/>
          <a:p>
            <a:pPr marL="0" indent="0" algn="ctr">
              <a:buNone/>
            </a:pPr>
            <a:r>
              <a:rPr lang="en-GB" sz="4400" b="1" dirty="0"/>
              <a:t>Overview of the </a:t>
            </a:r>
          </a:p>
          <a:p>
            <a:pPr marL="0" indent="0" algn="ctr">
              <a:buNone/>
            </a:pPr>
            <a:r>
              <a:rPr lang="en-GB" sz="4400" b="1" dirty="0"/>
              <a:t>Peacebuilding Fund</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222641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8014" y="264968"/>
            <a:ext cx="8458200" cy="685800"/>
          </a:xfrm>
        </p:spPr>
        <p:txBody>
          <a:bodyPr>
            <a:noAutofit/>
          </a:bodyPr>
          <a:lstStyle/>
          <a:p>
            <a:r>
              <a:rPr lang="en-US" altLang="en-US" sz="3600" dirty="0">
                <a:latin typeface="+mn-lt"/>
                <a:cs typeface="Microsoft New Tai Lue" panose="020B0502040204020203" pitchFamily="34" charset="0"/>
              </a:rPr>
              <a:t>Secretary-General’s </a:t>
            </a:r>
            <a:r>
              <a:rPr lang="en-US" sz="3600" dirty="0">
                <a:latin typeface="+mn-lt"/>
              </a:rPr>
              <a:t>Peacebuilding Fund</a:t>
            </a:r>
            <a:endParaRPr lang="en-GB" sz="3600" dirty="0">
              <a:latin typeface="+mn-lt"/>
            </a:endParaRPr>
          </a:p>
        </p:txBody>
      </p:sp>
      <p:sp>
        <p:nvSpPr>
          <p:cNvPr id="3" name="Content Placeholder 2"/>
          <p:cNvSpPr>
            <a:spLocks noGrp="1"/>
          </p:cNvSpPr>
          <p:nvPr>
            <p:ph idx="1"/>
          </p:nvPr>
        </p:nvSpPr>
        <p:spPr>
          <a:xfrm>
            <a:off x="304800" y="1219200"/>
            <a:ext cx="8534400" cy="5257800"/>
          </a:xfrm>
        </p:spPr>
        <p:txBody>
          <a:bodyPr>
            <a:normAutofit/>
          </a:bodyPr>
          <a:lstStyle/>
          <a:p>
            <a:pPr>
              <a:spcAft>
                <a:spcPts val="600"/>
              </a:spcAft>
            </a:pPr>
            <a:r>
              <a:rPr lang="en-US" altLang="en-US" sz="2800" dirty="0">
                <a:latin typeface="+mn-lt"/>
                <a:cs typeface="Microsoft New Tai Lue" panose="020B0502040204020203" pitchFamily="34" charset="0"/>
              </a:rPr>
              <a:t>Established in 2005 to deliver fast, flexible funding aimed at launching essential peacebuilding interventions in countries experiencing or at risk of crisis.</a:t>
            </a:r>
          </a:p>
          <a:p>
            <a:pPr>
              <a:spcAft>
                <a:spcPts val="600"/>
              </a:spcAft>
            </a:pPr>
            <a:r>
              <a:rPr lang="en-US" altLang="en-US" sz="2600" dirty="0">
                <a:latin typeface="+mn-lt"/>
                <a:cs typeface="Microsoft New Tai Lue" panose="020B0502040204020203" pitchFamily="34" charset="0"/>
              </a:rPr>
              <a:t>Early emphasis on PBF as a </a:t>
            </a:r>
            <a:r>
              <a:rPr lang="en-US" altLang="en-US" sz="2600" b="1" dirty="0">
                <a:latin typeface="+mn-lt"/>
                <a:cs typeface="Microsoft New Tai Lue" panose="020B0502040204020203" pitchFamily="34" charset="0"/>
              </a:rPr>
              <a:t>rapid UN-wide response </a:t>
            </a:r>
            <a:r>
              <a:rPr lang="en-US" altLang="en-US" sz="2600" dirty="0">
                <a:latin typeface="+mn-lt"/>
                <a:cs typeface="Microsoft New Tai Lue" panose="020B0502040204020203" pitchFamily="34" charset="0"/>
              </a:rPr>
              <a:t>mechanism, bridging political and development engagement by the UN.</a:t>
            </a:r>
          </a:p>
          <a:p>
            <a:pPr>
              <a:spcAft>
                <a:spcPts val="600"/>
              </a:spcAft>
            </a:pPr>
            <a:r>
              <a:rPr lang="en-US" altLang="en-US" sz="2600" dirty="0">
                <a:latin typeface="+mn-lt"/>
                <a:cs typeface="Microsoft New Tai Lue" panose="020B0502040204020203" pitchFamily="34" charset="0"/>
              </a:rPr>
              <a:t>Bridging peacebuilding funding gaps – aimed at </a:t>
            </a:r>
            <a:r>
              <a:rPr lang="en-US" altLang="en-US" sz="2600" b="1" dirty="0">
                <a:latin typeface="+mn-lt"/>
                <a:cs typeface="Microsoft New Tai Lue" panose="020B0502040204020203" pitchFamily="34" charset="0"/>
              </a:rPr>
              <a:t>catalytic</a:t>
            </a:r>
            <a:r>
              <a:rPr lang="en-US" altLang="en-US" sz="2600" dirty="0">
                <a:latin typeface="+mn-lt"/>
                <a:cs typeface="Microsoft New Tai Lue" panose="020B0502040204020203" pitchFamily="34" charset="0"/>
              </a:rPr>
              <a:t> programming and </a:t>
            </a:r>
            <a:r>
              <a:rPr lang="en-US" altLang="en-US" sz="2600" b="1" dirty="0">
                <a:latin typeface="+mn-lt"/>
                <a:cs typeface="Microsoft New Tai Lue" panose="020B0502040204020203" pitchFamily="34" charset="0"/>
              </a:rPr>
              <a:t>innovative</a:t>
            </a:r>
            <a:r>
              <a:rPr lang="en-US" altLang="en-US" sz="2600" dirty="0">
                <a:latin typeface="+mn-lt"/>
                <a:cs typeface="Microsoft New Tai Lue" panose="020B0502040204020203" pitchFamily="34" charset="0"/>
              </a:rPr>
              <a:t> approaches, r</a:t>
            </a:r>
            <a:r>
              <a:rPr lang="en-US" altLang="en-US" sz="2600" b="1" dirty="0">
                <a:latin typeface="+mn-lt"/>
                <a:cs typeface="Microsoft New Tai Lue" panose="020B0502040204020203" pitchFamily="34" charset="0"/>
              </a:rPr>
              <a:t>isk taking.</a:t>
            </a:r>
          </a:p>
          <a:p>
            <a:pPr>
              <a:spcAft>
                <a:spcPts val="600"/>
              </a:spcAft>
            </a:pPr>
            <a:r>
              <a:rPr lang="en-US" altLang="en-US" sz="2600" dirty="0">
                <a:latin typeface="+mn-lt"/>
                <a:cs typeface="Microsoft New Tai Lue" panose="020B0502040204020203" pitchFamily="34" charset="0"/>
              </a:rPr>
              <a:t>Requires </a:t>
            </a:r>
            <a:r>
              <a:rPr lang="en-US" altLang="en-US" sz="2600" b="1" dirty="0">
                <a:latin typeface="+mn-lt"/>
                <a:cs typeface="Microsoft New Tai Lue" panose="020B0502040204020203" pitchFamily="34" charset="0"/>
              </a:rPr>
              <a:t>national commitment </a:t>
            </a:r>
            <a:r>
              <a:rPr lang="en-US" altLang="en-US" sz="2600" dirty="0">
                <a:latin typeface="+mn-lt"/>
                <a:cs typeface="Microsoft New Tai Lue" panose="020B0502040204020203" pitchFamily="34" charset="0"/>
              </a:rPr>
              <a:t>and dedicated to national ownership.</a:t>
            </a:r>
          </a:p>
          <a:p>
            <a:pPr>
              <a:spcAft>
                <a:spcPts val="600"/>
              </a:spcAft>
            </a:pPr>
            <a:endParaRPr lang="en-US" altLang="en-US" sz="2600" dirty="0">
              <a:latin typeface="+mn-lt"/>
              <a:cs typeface="Microsoft New Tai Lue" panose="020B0502040204020203" pitchFamily="34" charset="0"/>
            </a:endParaRPr>
          </a:p>
          <a:p>
            <a:endParaRPr lang="en-US" altLang="en-US" sz="2800" dirty="0">
              <a:latin typeface="Microsoft New Tai Lue" panose="020B0502040204020203" pitchFamily="34" charset="0"/>
              <a:cs typeface="Microsoft New Tai Lue" panose="020B0502040204020203"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69731"/>
            <a:ext cx="944005" cy="876274"/>
          </a:xfrm>
          <a:prstGeom prst="rect">
            <a:avLst/>
          </a:prstGeom>
        </p:spPr>
      </p:pic>
    </p:spTree>
    <p:extLst>
      <p:ext uri="{BB962C8B-B14F-4D97-AF65-F5344CB8AC3E}">
        <p14:creationId xmlns:p14="http://schemas.microsoft.com/office/powerpoint/2010/main" val="1381649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592663239"/>
              </p:ext>
            </p:extLst>
          </p:nvPr>
        </p:nvGraphicFramePr>
        <p:xfrm>
          <a:off x="503238" y="1405152"/>
          <a:ext cx="8424631" cy="2767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149796" y="4336988"/>
            <a:ext cx="2530494" cy="2323713"/>
          </a:xfrm>
          <a:prstGeom prst="rect">
            <a:avLst/>
          </a:prstGeom>
          <a:noFill/>
        </p:spPr>
        <p:txBody>
          <a:bodyPr wrap="square" rtlCol="0">
            <a:spAutoFit/>
          </a:bodyPr>
          <a:lstStyle/>
          <a:p>
            <a:pPr>
              <a:lnSpc>
                <a:spcPts val="1800"/>
              </a:lnSpc>
              <a:spcAft>
                <a:spcPts val="1200"/>
              </a:spcAft>
            </a:pPr>
            <a:r>
              <a:rPr lang="en-US" sz="1600" b="1" dirty="0">
                <a:solidFill>
                  <a:schemeClr val="tx2"/>
                </a:solidFill>
                <a:latin typeface="Microsoft New Tai Lue" charset="0"/>
                <a:ea typeface="Microsoft New Tai Lue" charset="0"/>
                <a:cs typeface="Microsoft New Tai Lue" charset="0"/>
              </a:rPr>
              <a:t>Responds rapidly to support critical prevention efforts, crisis mitigation efforts, as well as post-conflict transition moments</a:t>
            </a:r>
          </a:p>
          <a:p>
            <a:pPr>
              <a:lnSpc>
                <a:spcPts val="1800"/>
              </a:lnSpc>
              <a:spcAft>
                <a:spcPts val="1200"/>
              </a:spcAft>
            </a:pPr>
            <a:r>
              <a:rPr lang="en-US" sz="1600" b="1" dirty="0">
                <a:solidFill>
                  <a:schemeClr val="tx2"/>
                </a:solidFill>
                <a:latin typeface="Microsoft New Tai Lue" charset="0"/>
                <a:ea typeface="Microsoft New Tai Lue" charset="0"/>
                <a:cs typeface="Microsoft New Tai Lue" charset="0"/>
              </a:rPr>
              <a:t>Provides multi-year support to consolidate peace</a:t>
            </a:r>
          </a:p>
        </p:txBody>
      </p:sp>
      <p:sp>
        <p:nvSpPr>
          <p:cNvPr id="5" name="TextBox 4"/>
          <p:cNvSpPr txBox="1"/>
          <p:nvPr/>
        </p:nvSpPr>
        <p:spPr>
          <a:xfrm>
            <a:off x="3673494" y="4336989"/>
            <a:ext cx="2294556" cy="1400383"/>
          </a:xfrm>
          <a:prstGeom prst="rect">
            <a:avLst/>
          </a:prstGeom>
          <a:noFill/>
        </p:spPr>
        <p:txBody>
          <a:bodyPr wrap="square" rtlCol="0">
            <a:spAutoFit/>
          </a:bodyPr>
          <a:lstStyle/>
          <a:p>
            <a:pPr>
              <a:lnSpc>
                <a:spcPts val="1800"/>
              </a:lnSpc>
              <a:spcAft>
                <a:spcPts val="1200"/>
              </a:spcAft>
            </a:pPr>
            <a:r>
              <a:rPr lang="en-US" sz="1600" b="1" dirty="0">
                <a:solidFill>
                  <a:schemeClr val="tx2"/>
                </a:solidFill>
                <a:latin typeface="Microsoft New Tai Lue" charset="0"/>
                <a:ea typeface="Microsoft New Tai Lue" charset="0"/>
                <a:cs typeface="Microsoft New Tai Lue" charset="0"/>
              </a:rPr>
              <a:t>Financial and process. </a:t>
            </a:r>
          </a:p>
          <a:p>
            <a:pPr>
              <a:lnSpc>
                <a:spcPts val="1800"/>
              </a:lnSpc>
              <a:spcAft>
                <a:spcPts val="1200"/>
              </a:spcAft>
            </a:pPr>
            <a:r>
              <a:rPr lang="en-US" sz="1600" b="1" dirty="0">
                <a:solidFill>
                  <a:schemeClr val="tx2"/>
                </a:solidFill>
                <a:latin typeface="Microsoft New Tai Lue" charset="0"/>
                <a:ea typeface="Microsoft New Tai Lue" charset="0"/>
                <a:cs typeface="Microsoft New Tai Lue" charset="0"/>
              </a:rPr>
              <a:t>Impact of PBF’s support can be much larger than the size of the funds.</a:t>
            </a:r>
          </a:p>
        </p:txBody>
      </p:sp>
      <p:sp>
        <p:nvSpPr>
          <p:cNvPr id="6" name="TextBox 5"/>
          <p:cNvSpPr txBox="1"/>
          <p:nvPr/>
        </p:nvSpPr>
        <p:spPr>
          <a:xfrm>
            <a:off x="5988834" y="4336989"/>
            <a:ext cx="2294556" cy="1400383"/>
          </a:xfrm>
          <a:prstGeom prst="rect">
            <a:avLst/>
          </a:prstGeom>
          <a:noFill/>
        </p:spPr>
        <p:txBody>
          <a:bodyPr wrap="square" rtlCol="0">
            <a:spAutoFit/>
          </a:bodyPr>
          <a:lstStyle/>
          <a:p>
            <a:pPr>
              <a:lnSpc>
                <a:spcPts val="1800"/>
              </a:lnSpc>
              <a:spcAft>
                <a:spcPts val="1200"/>
              </a:spcAft>
            </a:pPr>
            <a:r>
              <a:rPr lang="en-US" sz="1600" b="1" dirty="0">
                <a:solidFill>
                  <a:schemeClr val="tx2"/>
                </a:solidFill>
                <a:latin typeface="Microsoft New Tai Lue" charset="0"/>
                <a:ea typeface="Microsoft New Tai Lue" charset="0"/>
                <a:cs typeface="Microsoft New Tai Lue" charset="0"/>
              </a:rPr>
              <a:t>Filling critical funding gaps</a:t>
            </a:r>
          </a:p>
          <a:p>
            <a:pPr>
              <a:lnSpc>
                <a:spcPts val="1800"/>
              </a:lnSpc>
              <a:spcAft>
                <a:spcPts val="1200"/>
              </a:spcAft>
            </a:pPr>
            <a:r>
              <a:rPr lang="en-US" sz="1600" b="1" dirty="0">
                <a:solidFill>
                  <a:schemeClr val="tx2"/>
                </a:solidFill>
                <a:latin typeface="Microsoft New Tai Lue" charset="0"/>
                <a:ea typeface="Microsoft New Tai Lue" charset="0"/>
                <a:cs typeface="Microsoft New Tai Lue" charset="0"/>
              </a:rPr>
              <a:t>More risk-tolerant than most other donors</a:t>
            </a:r>
          </a:p>
        </p:txBody>
      </p:sp>
      <p:sp>
        <p:nvSpPr>
          <p:cNvPr id="7" name="Rectangle 2"/>
          <p:cNvSpPr txBox="1">
            <a:spLocks/>
          </p:cNvSpPr>
          <p:nvPr/>
        </p:nvSpPr>
        <p:spPr>
          <a:xfrm>
            <a:off x="1600200" y="547528"/>
            <a:ext cx="8233638" cy="502189"/>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200" b="1" dirty="0">
                <a:solidFill>
                  <a:schemeClr val="tx2"/>
                </a:solidFill>
                <a:latin typeface="Microsoft New Tai Lue" charset="0"/>
                <a:ea typeface="Microsoft New Tai Lue" charset="0"/>
                <a:cs typeface="Microsoft New Tai Lue" charset="0"/>
              </a:rPr>
              <a:t>PBF Added Value</a:t>
            </a:r>
          </a:p>
        </p:txBody>
      </p:sp>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171204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8304"/>
            <a:ext cx="8229600" cy="685800"/>
          </a:xfrm>
        </p:spPr>
        <p:txBody>
          <a:bodyPr>
            <a:normAutofit fontScale="90000"/>
          </a:bodyPr>
          <a:lstStyle/>
          <a:p>
            <a:pPr algn="ctr"/>
            <a:r>
              <a:rPr lang="en-US" sz="3200" b="1" dirty="0">
                <a:latin typeface="Microsoft New Tai Lue" panose="020B0502040204020203" pitchFamily="34" charset="0"/>
                <a:ea typeface="Microsoft New Tai Lue" charset="0"/>
                <a:cs typeface="Microsoft New Tai Lue" panose="020B0502040204020203" pitchFamily="34" charset="0"/>
              </a:rPr>
              <a:t>The concept of Sustaining Peace recognizes that peacebuilding is not a linear process and is relevant in all stages of a conflict</a:t>
            </a:r>
            <a:endParaRPr lang="en-GB" sz="3200" b="1" dirty="0">
              <a:latin typeface="Microsoft New Tai Lue" panose="020B0502040204020203" pitchFamily="34" charset="0"/>
              <a:ea typeface="Microsoft New Tai Lue" charset="0"/>
              <a:cs typeface="Microsoft New Tai Lue" panose="020B0502040204020203" pitchFamily="34" charset="0"/>
            </a:endParaRPr>
          </a:p>
        </p:txBody>
      </p:sp>
      <p:sp>
        <p:nvSpPr>
          <p:cNvPr id="27" name="Oval 26"/>
          <p:cNvSpPr/>
          <p:nvPr/>
        </p:nvSpPr>
        <p:spPr>
          <a:xfrm>
            <a:off x="951470" y="3498701"/>
            <a:ext cx="6420678" cy="3177933"/>
          </a:xfrm>
          <a:prstGeom prst="ellipse">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p>
          <a:p>
            <a:pPr algn="ctr">
              <a:defRPr/>
            </a:pPr>
            <a:endParaRPr lang="da-DK" dirty="0"/>
          </a:p>
          <a:p>
            <a:pPr algn="ctr">
              <a:defRPr/>
            </a:pPr>
            <a:endParaRPr lang="da-DK" dirty="0"/>
          </a:p>
          <a:p>
            <a:pPr algn="ctr">
              <a:defRPr/>
            </a:pPr>
            <a:endParaRPr lang="da-DK" dirty="0"/>
          </a:p>
          <a:p>
            <a:pPr algn="ctr">
              <a:defRPr/>
            </a:pPr>
            <a:endParaRPr lang="da-DK" dirty="0"/>
          </a:p>
          <a:p>
            <a:pPr algn="ctr">
              <a:defRPr/>
            </a:pPr>
            <a:endParaRPr lang="da-DK" dirty="0"/>
          </a:p>
          <a:p>
            <a:pPr algn="ctr">
              <a:defRPr/>
            </a:pPr>
            <a:endParaRPr lang="da-DK" dirty="0"/>
          </a:p>
          <a:p>
            <a:pPr algn="ctr">
              <a:defRPr/>
            </a:pPr>
            <a:endParaRPr lang="da-DK" dirty="0"/>
          </a:p>
          <a:p>
            <a:pPr algn="ctr">
              <a:defRPr/>
            </a:pPr>
            <a:endParaRPr lang="da-DK" dirty="0"/>
          </a:p>
          <a:p>
            <a:pPr algn="ctr">
              <a:defRPr/>
            </a:pPr>
            <a:endParaRPr lang="da-DK" dirty="0"/>
          </a:p>
          <a:p>
            <a:pPr algn="ctr">
              <a:defRPr/>
            </a:pPr>
            <a:r>
              <a:rPr 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Development</a:t>
            </a:r>
          </a:p>
        </p:txBody>
      </p:sp>
      <p:grpSp>
        <p:nvGrpSpPr>
          <p:cNvPr id="6" name="Group 3"/>
          <p:cNvGrpSpPr>
            <a:grpSpLocks noChangeAspect="1"/>
          </p:cNvGrpSpPr>
          <p:nvPr/>
        </p:nvGrpSpPr>
        <p:grpSpPr bwMode="auto">
          <a:xfrm>
            <a:off x="270850" y="1476375"/>
            <a:ext cx="8379781" cy="4913313"/>
            <a:chOff x="723" y="1448"/>
            <a:chExt cx="8724" cy="6120"/>
          </a:xfrm>
        </p:grpSpPr>
        <p:sp>
          <p:nvSpPr>
            <p:cNvPr id="7" name="AutoShape 4"/>
            <p:cNvSpPr>
              <a:spLocks noChangeAspect="1" noChangeArrowheads="1"/>
            </p:cNvSpPr>
            <p:nvPr/>
          </p:nvSpPr>
          <p:spPr bwMode="auto">
            <a:xfrm>
              <a:off x="1276" y="1448"/>
              <a:ext cx="8171" cy="6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0"/>
                </a:spcBef>
                <a:buFontTx/>
                <a:buNone/>
              </a:pPr>
              <a:endParaRPr lang="en-CA" altLang="da-DK" sz="1600">
                <a:solidFill>
                  <a:schemeClr val="tx1">
                    <a:lumMod val="95000"/>
                    <a:lumOff val="5000"/>
                  </a:schemeClr>
                </a:solidFill>
                <a:latin typeface="Microsoft New Tai Lue" panose="020B0502040204020203" pitchFamily="34" charset="0"/>
                <a:cs typeface="Microsoft New Tai Lue" panose="020B0502040204020203" pitchFamily="34" charset="0"/>
              </a:endParaRPr>
            </a:p>
          </p:txBody>
        </p:sp>
        <p:sp>
          <p:nvSpPr>
            <p:cNvPr id="8" name="Oval 5"/>
            <p:cNvSpPr>
              <a:spLocks noChangeArrowheads="1"/>
            </p:cNvSpPr>
            <p:nvPr/>
          </p:nvSpPr>
          <p:spPr bwMode="auto">
            <a:xfrm>
              <a:off x="3436" y="1448"/>
              <a:ext cx="2989" cy="5940"/>
            </a:xfrm>
            <a:prstGeom prst="ellipse">
              <a:avLst/>
            </a:prstGeom>
            <a:solidFill>
              <a:schemeClr val="tx1">
                <a:lumMod val="75000"/>
                <a:lumOff val="25000"/>
                <a:alpha val="5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lIns="47549" tIns="23774" rIns="47549" bIns="23774" anchor="ctr"/>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algn="ctr" eaLnBrk="1" hangingPunct="1">
                <a:spcBef>
                  <a:spcPct val="50000"/>
                </a:spcBef>
                <a:buFontTx/>
                <a:buNone/>
              </a:pPr>
              <a:endParaRPr lang="en-GB" altLang="da-DK" sz="1600">
                <a:solidFill>
                  <a:schemeClr val="tx1">
                    <a:lumMod val="95000"/>
                    <a:lumOff val="5000"/>
                  </a:schemeClr>
                </a:solidFill>
                <a:effectLst>
                  <a:outerShdw blurRad="38100" dist="38100" dir="2700000" algn="tl">
                    <a:srgbClr val="000000">
                      <a:alpha val="43137"/>
                    </a:srgbClr>
                  </a:outerShdw>
                </a:effectLst>
                <a:latin typeface="Microsoft New Tai Lue" panose="020B0502040204020203" pitchFamily="34" charset="0"/>
                <a:cs typeface="Microsoft New Tai Lue" panose="020B0502040204020203" pitchFamily="34" charset="0"/>
              </a:endParaRPr>
            </a:p>
          </p:txBody>
        </p:sp>
        <p:sp>
          <p:nvSpPr>
            <p:cNvPr id="9" name="Oval 6"/>
            <p:cNvSpPr>
              <a:spLocks noChangeArrowheads="1"/>
            </p:cNvSpPr>
            <p:nvPr/>
          </p:nvSpPr>
          <p:spPr bwMode="auto">
            <a:xfrm>
              <a:off x="3076" y="1628"/>
              <a:ext cx="3960" cy="900"/>
            </a:xfrm>
            <a:prstGeom prst="ellipse">
              <a:avLst/>
            </a:prstGeom>
            <a:solidFill>
              <a:srgbClr val="CC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0"/>
                </a:spcBef>
                <a:buFontTx/>
                <a:buNone/>
              </a:pPr>
              <a:endParaRPr lang="en-CA" altLang="da-DK" sz="1600">
                <a:solidFill>
                  <a:schemeClr val="tx1">
                    <a:lumMod val="95000"/>
                    <a:lumOff val="5000"/>
                  </a:schemeClr>
                </a:solidFill>
                <a:latin typeface="Microsoft New Tai Lue" panose="020B0502040204020203" pitchFamily="34" charset="0"/>
                <a:cs typeface="Microsoft New Tai Lue" panose="020B0502040204020203" pitchFamily="34" charset="0"/>
              </a:endParaRPr>
            </a:p>
          </p:txBody>
        </p:sp>
        <p:sp>
          <p:nvSpPr>
            <p:cNvPr id="10" name="Oval 7"/>
            <p:cNvSpPr>
              <a:spLocks noChangeArrowheads="1"/>
            </p:cNvSpPr>
            <p:nvPr/>
          </p:nvSpPr>
          <p:spPr bwMode="auto">
            <a:xfrm>
              <a:off x="2176" y="2528"/>
              <a:ext cx="3240" cy="1800"/>
            </a:xfrm>
            <a:prstGeom prst="ellipse">
              <a:avLst/>
            </a:prstGeom>
            <a:solidFill>
              <a:srgbClr val="FFCC00">
                <a:alpha val="5999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0"/>
                </a:spcBef>
                <a:buFontTx/>
                <a:buNone/>
              </a:pPr>
              <a:endParaRPr lang="en-CA" altLang="da-DK" sz="1600">
                <a:solidFill>
                  <a:schemeClr val="tx1">
                    <a:lumMod val="95000"/>
                    <a:lumOff val="5000"/>
                  </a:schemeClr>
                </a:solidFill>
                <a:latin typeface="Microsoft New Tai Lue" panose="020B0502040204020203" pitchFamily="34" charset="0"/>
                <a:cs typeface="Microsoft New Tai Lue" panose="020B0502040204020203" pitchFamily="34" charset="0"/>
              </a:endParaRPr>
            </a:p>
          </p:txBody>
        </p:sp>
        <p:sp>
          <p:nvSpPr>
            <p:cNvPr id="11" name="Oval 8"/>
            <p:cNvSpPr>
              <a:spLocks noChangeArrowheads="1"/>
            </p:cNvSpPr>
            <p:nvPr/>
          </p:nvSpPr>
          <p:spPr bwMode="auto">
            <a:xfrm>
              <a:off x="4883" y="2528"/>
              <a:ext cx="3233" cy="1800"/>
            </a:xfrm>
            <a:prstGeom prst="ellipse">
              <a:avLst/>
            </a:prstGeom>
            <a:solidFill>
              <a:srgbClr val="00FF00">
                <a:alpha val="3999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0"/>
                </a:spcBef>
                <a:buFontTx/>
                <a:buNone/>
              </a:pPr>
              <a:endParaRPr lang="en-CA" altLang="da-DK" sz="1600">
                <a:solidFill>
                  <a:schemeClr val="tx1">
                    <a:lumMod val="95000"/>
                    <a:lumOff val="5000"/>
                  </a:schemeClr>
                </a:solidFill>
                <a:latin typeface="Microsoft New Tai Lue" panose="020B0502040204020203" pitchFamily="34" charset="0"/>
                <a:cs typeface="Microsoft New Tai Lue" panose="020B0502040204020203" pitchFamily="34" charset="0"/>
              </a:endParaRPr>
            </a:p>
          </p:txBody>
        </p:sp>
        <p:sp>
          <p:nvSpPr>
            <p:cNvPr id="12" name="Oval 9"/>
            <p:cNvSpPr>
              <a:spLocks noChangeArrowheads="1"/>
            </p:cNvSpPr>
            <p:nvPr/>
          </p:nvSpPr>
          <p:spPr bwMode="auto">
            <a:xfrm>
              <a:off x="3076" y="3968"/>
              <a:ext cx="3643" cy="1260"/>
            </a:xfrm>
            <a:prstGeom prst="ellipse">
              <a:avLst/>
            </a:prstGeom>
            <a:solidFill>
              <a:srgbClr val="99CCFF">
                <a:alpha val="59999"/>
              </a:srgbClr>
            </a:solidFill>
            <a:ln w="9525">
              <a:solidFill>
                <a:schemeClr val="accent2"/>
              </a:solidFill>
              <a:round/>
              <a:headEnd/>
              <a:tailEnd/>
            </a:ln>
          </p:spPr>
          <p:txBody>
            <a:bodyPr wrap="none" anchor="ctr"/>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0"/>
                </a:spcBef>
                <a:buFontTx/>
                <a:buNone/>
              </a:pPr>
              <a:endParaRPr lang="en-CA" altLang="da-DK" sz="1600">
                <a:solidFill>
                  <a:schemeClr val="tx1">
                    <a:lumMod val="95000"/>
                    <a:lumOff val="5000"/>
                  </a:schemeClr>
                </a:solidFill>
                <a:latin typeface="Microsoft New Tai Lue" panose="020B0502040204020203" pitchFamily="34" charset="0"/>
                <a:cs typeface="Microsoft New Tai Lue" panose="020B0502040204020203" pitchFamily="34" charset="0"/>
              </a:endParaRPr>
            </a:p>
          </p:txBody>
        </p:sp>
        <p:sp>
          <p:nvSpPr>
            <p:cNvPr id="13" name="Text Box 10"/>
            <p:cNvSpPr txBox="1">
              <a:spLocks noChangeArrowheads="1"/>
            </p:cNvSpPr>
            <p:nvPr/>
          </p:nvSpPr>
          <p:spPr bwMode="auto">
            <a:xfrm>
              <a:off x="2536" y="3028"/>
              <a:ext cx="1800" cy="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7549" tIns="23774" rIns="47549" bIns="23774"/>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50000"/>
                </a:spcBef>
                <a:buFontTx/>
                <a:buNone/>
              </a:pPr>
              <a:r>
                <a:rPr lang="en-US"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Peacemaking</a:t>
              </a:r>
            </a:p>
          </p:txBody>
        </p:sp>
        <p:sp>
          <p:nvSpPr>
            <p:cNvPr id="14" name="Text Box 11"/>
            <p:cNvSpPr txBox="1">
              <a:spLocks noChangeArrowheads="1"/>
            </p:cNvSpPr>
            <p:nvPr/>
          </p:nvSpPr>
          <p:spPr bwMode="auto">
            <a:xfrm>
              <a:off x="5596" y="2888"/>
              <a:ext cx="183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7549" tIns="23774" rIns="47549" bIns="23774"/>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algn="ctr" eaLnBrk="1" hangingPunct="1">
                <a:spcBef>
                  <a:spcPct val="50000"/>
                </a:spcBef>
                <a:buFontTx/>
                <a:buNone/>
              </a:pPr>
              <a:r>
                <a:rPr lang="en-US" altLang="da-DK" sz="1600">
                  <a:solidFill>
                    <a:schemeClr val="tx1">
                      <a:lumMod val="95000"/>
                      <a:lumOff val="5000"/>
                    </a:schemeClr>
                  </a:solidFill>
                  <a:latin typeface="Microsoft New Tai Lue" panose="020B0502040204020203" pitchFamily="34" charset="0"/>
                  <a:cs typeface="Microsoft New Tai Lue" panose="020B0502040204020203" pitchFamily="34" charset="0"/>
                </a:rPr>
                <a:t>Peace Enforcement</a:t>
              </a:r>
            </a:p>
          </p:txBody>
        </p:sp>
        <p:sp>
          <p:nvSpPr>
            <p:cNvPr id="15" name="Text Box 12"/>
            <p:cNvSpPr txBox="1">
              <a:spLocks noChangeArrowheads="1"/>
            </p:cNvSpPr>
            <p:nvPr/>
          </p:nvSpPr>
          <p:spPr bwMode="auto">
            <a:xfrm>
              <a:off x="4265" y="1808"/>
              <a:ext cx="2231"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7549" tIns="23774" rIns="47549" bIns="23774"/>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50000"/>
                </a:spcBef>
                <a:buFontTx/>
                <a:buNone/>
              </a:pPr>
              <a:r>
                <a:rPr lang="en-US" altLang="da-DK" sz="1600">
                  <a:solidFill>
                    <a:schemeClr val="tx1">
                      <a:lumMod val="95000"/>
                      <a:lumOff val="5000"/>
                    </a:schemeClr>
                  </a:solidFill>
                  <a:latin typeface="Microsoft New Tai Lue" panose="020B0502040204020203" pitchFamily="34" charset="0"/>
                  <a:cs typeface="Microsoft New Tai Lue" panose="020B0502040204020203" pitchFamily="34" charset="0"/>
                </a:rPr>
                <a:t>Conflict Prevention</a:t>
              </a:r>
            </a:p>
          </p:txBody>
        </p:sp>
        <p:sp>
          <p:nvSpPr>
            <p:cNvPr id="16" name="Text Box 13"/>
            <p:cNvSpPr txBox="1">
              <a:spLocks noChangeArrowheads="1"/>
            </p:cNvSpPr>
            <p:nvPr/>
          </p:nvSpPr>
          <p:spPr bwMode="auto">
            <a:xfrm>
              <a:off x="4384" y="4342"/>
              <a:ext cx="1542"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7549" tIns="23774" rIns="47549" bIns="23774"/>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50000"/>
                </a:spcBef>
                <a:buFontTx/>
                <a:buNone/>
              </a:pPr>
              <a:r>
                <a:rPr lang="en-US" altLang="da-DK" sz="1600">
                  <a:solidFill>
                    <a:schemeClr val="tx1">
                      <a:lumMod val="95000"/>
                      <a:lumOff val="5000"/>
                    </a:schemeClr>
                  </a:solidFill>
                  <a:latin typeface="Microsoft New Tai Lue" panose="020B0502040204020203" pitchFamily="34" charset="0"/>
                  <a:cs typeface="Microsoft New Tai Lue" panose="020B0502040204020203" pitchFamily="34" charset="0"/>
                </a:rPr>
                <a:t> Peacekeeping</a:t>
              </a:r>
            </a:p>
          </p:txBody>
        </p:sp>
        <p:sp>
          <p:nvSpPr>
            <p:cNvPr id="17" name="Text Box 14"/>
            <p:cNvSpPr txBox="1">
              <a:spLocks noChangeArrowheads="1"/>
            </p:cNvSpPr>
            <p:nvPr/>
          </p:nvSpPr>
          <p:spPr bwMode="auto">
            <a:xfrm>
              <a:off x="3521" y="5247"/>
              <a:ext cx="2818" cy="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7549" tIns="23774" rIns="47549" bIns="23774"/>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algn="ctr" eaLnBrk="1" hangingPunct="1">
                <a:spcBef>
                  <a:spcPct val="50000"/>
                </a:spcBef>
                <a:buFontTx/>
                <a:buNone/>
              </a:pPr>
              <a:r>
                <a:rPr lang="en-US" altLang="da-DK" sz="2000" b="1" dirty="0">
                  <a:solidFill>
                    <a:schemeClr val="bg1"/>
                  </a:solidFill>
                  <a:latin typeface="Microsoft New Tai Lue" panose="020B0502040204020203" pitchFamily="34" charset="0"/>
                  <a:cs typeface="Microsoft New Tai Lue" panose="020B0502040204020203" pitchFamily="34" charset="0"/>
                </a:rPr>
                <a:t>Sustaining Peace/Peacebuilding:   </a:t>
              </a:r>
              <a:r>
                <a:rPr lang="en-US" altLang="da-DK" sz="1600" b="1" dirty="0">
                  <a:solidFill>
                    <a:schemeClr val="tx1">
                      <a:lumMod val="95000"/>
                      <a:lumOff val="5000"/>
                    </a:schemeClr>
                  </a:solidFill>
                  <a:latin typeface="Microsoft New Tai Lue" panose="020B0502040204020203" pitchFamily="34" charset="0"/>
                  <a:cs typeface="Microsoft New Tai Lue" panose="020B0502040204020203" pitchFamily="34" charset="0"/>
                </a:rPr>
                <a:t>preventing lapse and relapse into conflict</a:t>
              </a:r>
            </a:p>
          </p:txBody>
        </p:sp>
        <p:sp>
          <p:nvSpPr>
            <p:cNvPr id="18" name="Line 15"/>
            <p:cNvSpPr>
              <a:spLocks noChangeShapeType="1"/>
            </p:cNvSpPr>
            <p:nvPr/>
          </p:nvSpPr>
          <p:spPr bwMode="auto">
            <a:xfrm>
              <a:off x="9016" y="1988"/>
              <a:ext cx="1" cy="45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38100" cmpd="dbl">
                  <a:solidFill>
                    <a:srgbClr val="000000"/>
                  </a:solidFill>
                  <a:round/>
                  <a:headEnd/>
                  <a:tailEnd type="triangle" w="med" len="lg"/>
                </a14:hiddenLine>
              </a:ext>
            </a:extLst>
          </p:spPr>
          <p:txBody>
            <a:bodyPr/>
            <a:lstStyle/>
            <a:p>
              <a:endParaRPr lang="en-GB" sz="1600">
                <a:solidFill>
                  <a:schemeClr val="tx1">
                    <a:lumMod val="95000"/>
                    <a:lumOff val="5000"/>
                  </a:schemeClr>
                </a:solidFill>
                <a:latin typeface="Microsoft New Tai Lue" panose="020B0502040204020203" pitchFamily="34" charset="0"/>
                <a:cs typeface="Microsoft New Tai Lue" panose="020B0502040204020203" pitchFamily="34" charset="0"/>
              </a:endParaRPr>
            </a:p>
          </p:txBody>
        </p:sp>
        <p:sp>
          <p:nvSpPr>
            <p:cNvPr id="20" name="Line 17"/>
            <p:cNvSpPr>
              <a:spLocks noChangeShapeType="1"/>
            </p:cNvSpPr>
            <p:nvPr/>
          </p:nvSpPr>
          <p:spPr bwMode="auto">
            <a:xfrm>
              <a:off x="1816" y="2555"/>
              <a:ext cx="6480" cy="1"/>
            </a:xfrm>
            <a:prstGeom prst="line">
              <a:avLst/>
            </a:prstGeom>
            <a:ln w="38100">
              <a:solidFill>
                <a:schemeClr val="tx1">
                  <a:lumMod val="95000"/>
                  <a:lumOff val="5000"/>
                </a:schemeClr>
              </a:solidFill>
              <a:prstDash val="sysDash"/>
              <a:headEnd/>
              <a:tailEnd/>
            </a:ln>
          </p:spPr>
          <p:style>
            <a:lnRef idx="3">
              <a:schemeClr val="dk1"/>
            </a:lnRef>
            <a:fillRef idx="0">
              <a:schemeClr val="dk1"/>
            </a:fillRef>
            <a:effectRef idx="2">
              <a:schemeClr val="dk1"/>
            </a:effectRef>
            <a:fontRef idx="minor">
              <a:schemeClr val="tx1"/>
            </a:fontRef>
          </p:style>
          <p:txBody>
            <a:bodyPr lIns="47549" tIns="23774" rIns="47549" bIns="23774"/>
            <a:lstStyle/>
            <a:p>
              <a:endParaRPr lang="en-GB" sz="1600">
                <a:solidFill>
                  <a:schemeClr val="tx1">
                    <a:lumMod val="95000"/>
                    <a:lumOff val="5000"/>
                  </a:schemeClr>
                </a:solidFill>
                <a:latin typeface="Microsoft New Tai Lue" panose="020B0502040204020203" pitchFamily="34" charset="0"/>
                <a:cs typeface="Microsoft New Tai Lue" panose="020B0502040204020203" pitchFamily="34" charset="0"/>
              </a:endParaRPr>
            </a:p>
          </p:txBody>
        </p:sp>
        <p:sp>
          <p:nvSpPr>
            <p:cNvPr id="21" name="Text Box 18"/>
            <p:cNvSpPr txBox="1">
              <a:spLocks noChangeArrowheads="1"/>
            </p:cNvSpPr>
            <p:nvPr/>
          </p:nvSpPr>
          <p:spPr bwMode="auto">
            <a:xfrm>
              <a:off x="723" y="3795"/>
              <a:ext cx="1093"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7549" tIns="23774" rIns="47549" bIns="23774"/>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50000"/>
                </a:spcBef>
                <a:buFontTx/>
                <a:buNone/>
              </a:pPr>
              <a:r>
                <a:rPr lang="en-US"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 Ceasefire</a:t>
              </a:r>
            </a:p>
          </p:txBody>
        </p:sp>
        <p:sp>
          <p:nvSpPr>
            <p:cNvPr id="22" name="Text Box 19"/>
            <p:cNvSpPr txBox="1">
              <a:spLocks noChangeArrowheads="1"/>
            </p:cNvSpPr>
            <p:nvPr/>
          </p:nvSpPr>
          <p:spPr bwMode="auto">
            <a:xfrm>
              <a:off x="723" y="2383"/>
              <a:ext cx="1093"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7549" tIns="23774" rIns="47549" bIns="23774"/>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50000"/>
                </a:spcBef>
                <a:buFontTx/>
                <a:buNone/>
              </a:pPr>
              <a:r>
                <a:rPr lang="en-US"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 Conflict</a:t>
              </a:r>
            </a:p>
          </p:txBody>
        </p:sp>
        <p:sp>
          <p:nvSpPr>
            <p:cNvPr id="23" name="Text Box 20"/>
            <p:cNvSpPr txBox="1">
              <a:spLocks noChangeArrowheads="1"/>
            </p:cNvSpPr>
            <p:nvPr/>
          </p:nvSpPr>
          <p:spPr bwMode="auto">
            <a:xfrm>
              <a:off x="8476" y="6544"/>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7549" tIns="23774" rIns="47549" bIns="23774"/>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50000"/>
                </a:spcBef>
                <a:buFontTx/>
                <a:buNone/>
              </a:pPr>
              <a:endParaRPr lang="en-GB" altLang="da-DK" sz="1600">
                <a:solidFill>
                  <a:schemeClr val="tx1">
                    <a:lumMod val="95000"/>
                    <a:lumOff val="5000"/>
                  </a:schemeClr>
                </a:solidFill>
                <a:latin typeface="Microsoft New Tai Lue" panose="020B0502040204020203" pitchFamily="34" charset="0"/>
                <a:cs typeface="Microsoft New Tai Lue" panose="020B0502040204020203" pitchFamily="34" charset="0"/>
              </a:endParaRPr>
            </a:p>
          </p:txBody>
        </p:sp>
      </p:grpSp>
      <p:sp>
        <p:nvSpPr>
          <p:cNvPr id="26" name="Rectangle 23"/>
          <p:cNvSpPr>
            <a:spLocks noChangeArrowheads="1"/>
          </p:cNvSpPr>
          <p:nvPr/>
        </p:nvSpPr>
        <p:spPr bwMode="auto">
          <a:xfrm>
            <a:off x="8139041" y="6016679"/>
            <a:ext cx="88678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50000"/>
              </a:spcBef>
              <a:buFontTx/>
              <a:buNone/>
            </a:pPr>
            <a:r>
              <a:rPr lang="en-US"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Political</a:t>
            </a:r>
          </a:p>
          <a:p>
            <a:pPr eaLnBrk="1" hangingPunct="1">
              <a:spcBef>
                <a:spcPct val="50000"/>
              </a:spcBef>
              <a:buFontTx/>
              <a:buNone/>
            </a:pPr>
            <a:r>
              <a:rPr lang="en-US"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Process</a:t>
            </a:r>
          </a:p>
        </p:txBody>
      </p:sp>
      <p:sp>
        <p:nvSpPr>
          <p:cNvPr id="28" name="Down Arrow 27"/>
          <p:cNvSpPr/>
          <p:nvPr/>
        </p:nvSpPr>
        <p:spPr>
          <a:xfrm>
            <a:off x="8529253" y="1516295"/>
            <a:ext cx="128716" cy="439994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9" name="Line 17"/>
          <p:cNvSpPr>
            <a:spLocks noChangeShapeType="1"/>
          </p:cNvSpPr>
          <p:nvPr/>
        </p:nvSpPr>
        <p:spPr bwMode="auto">
          <a:xfrm>
            <a:off x="1320724" y="3499504"/>
            <a:ext cx="6224322" cy="803"/>
          </a:xfrm>
          <a:prstGeom prst="line">
            <a:avLst/>
          </a:prstGeom>
          <a:ln w="38100">
            <a:solidFill>
              <a:schemeClr val="tx1">
                <a:lumMod val="95000"/>
                <a:lumOff val="5000"/>
              </a:schemeClr>
            </a:solidFill>
            <a:prstDash val="sysDash"/>
            <a:headEnd/>
            <a:tailEnd/>
          </a:ln>
        </p:spPr>
        <p:style>
          <a:lnRef idx="3">
            <a:schemeClr val="dk1"/>
          </a:lnRef>
          <a:fillRef idx="0">
            <a:schemeClr val="dk1"/>
          </a:fillRef>
          <a:effectRef idx="2">
            <a:schemeClr val="dk1"/>
          </a:effectRef>
          <a:fontRef idx="minor">
            <a:schemeClr val="tx1"/>
          </a:fontRef>
        </p:style>
        <p:txBody>
          <a:bodyPr lIns="47549" tIns="23774" rIns="47549" bIns="23774"/>
          <a:lstStyle/>
          <a:p>
            <a:endParaRPr lang="en-GB" sz="1600">
              <a:solidFill>
                <a:schemeClr val="tx1">
                  <a:lumMod val="95000"/>
                  <a:lumOff val="5000"/>
                </a:schemeClr>
              </a:solidFill>
              <a:latin typeface="Microsoft New Tai Lue" panose="020B0502040204020203" pitchFamily="34" charset="0"/>
              <a:cs typeface="Microsoft New Tai Lue" panose="020B0502040204020203" pitchFamily="34" charset="0"/>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28600"/>
            <a:ext cx="944005" cy="876274"/>
          </a:xfrm>
          <a:prstGeom prst="rect">
            <a:avLst/>
          </a:prstGeom>
        </p:spPr>
      </p:pic>
    </p:spTree>
    <p:extLst>
      <p:ext uri="{BB962C8B-B14F-4D97-AF65-F5344CB8AC3E}">
        <p14:creationId xmlns:p14="http://schemas.microsoft.com/office/powerpoint/2010/main" val="561826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569" y="306949"/>
            <a:ext cx="8229600" cy="685800"/>
          </a:xfrm>
        </p:spPr>
        <p:txBody>
          <a:bodyPr>
            <a:noAutofit/>
          </a:bodyPr>
          <a:lstStyle/>
          <a:p>
            <a:r>
              <a:rPr lang="en-US" sz="4000" dirty="0">
                <a:latin typeface="+mn-lt"/>
              </a:rPr>
              <a:t>PBF Funding Facilities  </a:t>
            </a:r>
            <a:endParaRPr lang="en-GB" sz="4000" dirty="0">
              <a:solidFill>
                <a:srgbClr val="FF0000"/>
              </a:solidFill>
              <a:latin typeface="+mn-lt"/>
            </a:endParaRPr>
          </a:p>
        </p:txBody>
      </p:sp>
      <p:sp>
        <p:nvSpPr>
          <p:cNvPr id="6" name="Content Placeholder 2"/>
          <p:cNvSpPr txBox="1">
            <a:spLocks/>
          </p:cNvSpPr>
          <p:nvPr/>
        </p:nvSpPr>
        <p:spPr bwMode="auto">
          <a:xfrm>
            <a:off x="228600" y="1392788"/>
            <a:ext cx="4343400" cy="5114692"/>
          </a:xfrm>
          <a:prstGeom prst="rect">
            <a:avLst/>
          </a:prstGeom>
          <a:solidFill>
            <a:schemeClr val="tx2">
              <a:lumMod val="20000"/>
              <a:lumOff val="80000"/>
            </a:schemeClr>
          </a:solidFill>
          <a:ln>
            <a:noFill/>
          </a:ln>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a:solidFill>
                  <a:schemeClr val="tx1"/>
                </a:solidFill>
                <a:latin typeface="+mn-lt"/>
                <a:ea typeface="MS PGothic" pitchFamily="34" charset="-128"/>
                <a:cs typeface="ＭＳ Ｐゴシック" pitchFamily="111" charset="-128"/>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a:solidFill>
                  <a:schemeClr val="tx1"/>
                </a:solidFill>
                <a:latin typeface="+mn-lt"/>
                <a:ea typeface="MS PGothic" pitchFamily="34" charset="-128"/>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a:solidFill>
                  <a:schemeClr val="tx1"/>
                </a:solidFill>
                <a:latin typeface="+mn-lt"/>
                <a:ea typeface="MS PGothic" pitchFamily="34" charset="-128"/>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a:solidFill>
                  <a:schemeClr val="tx1"/>
                </a:solidFill>
                <a:latin typeface="+mn-lt"/>
                <a:ea typeface="MS PGothic" pitchFamily="34" charset="-128"/>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mn-lt"/>
                <a:ea typeface="MS PGothic" pitchFamily="34" charset="-128"/>
              </a:defRPr>
            </a:lvl5pPr>
            <a:lvl6pPr marL="2286000" indent="-228600" algn="l" rtl="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mn-lt"/>
              </a:defRPr>
            </a:lvl6pPr>
            <a:lvl7pPr marL="2743200" indent="-228600" algn="l" rtl="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mn-lt"/>
              </a:defRPr>
            </a:lvl7pPr>
            <a:lvl8pPr marL="3200400" indent="-228600" algn="l" rtl="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mn-lt"/>
              </a:defRPr>
            </a:lvl8pPr>
            <a:lvl9pPr marL="3657600" indent="-228600" algn="l" rtl="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mn-lt"/>
              </a:defRPr>
            </a:lvl9pPr>
          </a:lstStyle>
          <a:p>
            <a:pPr marL="0" marR="0" lvl="0" indent="0" algn="l" defTabSz="914400" rtl="0" eaLnBrk="0" fontAlgn="base" latinLnBrk="0" hangingPunct="0">
              <a:lnSpc>
                <a:spcPct val="100000"/>
              </a:lnSpc>
              <a:spcBef>
                <a:spcPts val="700"/>
              </a:spcBef>
              <a:spcAft>
                <a:spcPct val="0"/>
              </a:spcAft>
              <a:buClr>
                <a:srgbClr val="DD8047"/>
              </a:buClr>
              <a:buSzPct val="60000"/>
              <a:buFont typeface="Wingdings" pitchFamily="2" charset="2"/>
              <a:buNone/>
              <a:tabLst/>
              <a:defRPr/>
            </a:pPr>
            <a:r>
              <a:rPr kumimoji="0" lang="en-US" sz="2000" b="1" i="0" u="none" strike="noStrike" kern="0" cap="none" spc="0" normalizeH="0" baseline="0" noProof="0" dirty="0">
                <a:ln>
                  <a:noFill/>
                </a:ln>
                <a:solidFill>
                  <a:schemeClr val="tx2"/>
                </a:solidFill>
                <a:effectLst/>
                <a:uLnTx/>
                <a:uFillTx/>
                <a:cs typeface="Microsoft New Tai Lue" panose="020B0502040204020203" pitchFamily="34" charset="0"/>
              </a:rPr>
              <a:t>IRF – Immediate Response </a:t>
            </a:r>
          </a:p>
          <a:p>
            <a:pPr marL="0" indent="0">
              <a:buClr>
                <a:srgbClr val="DD8047"/>
              </a:buClr>
              <a:buNone/>
            </a:pPr>
            <a:endParaRPr lang="en-US" sz="800" kern="0" dirty="0">
              <a:solidFill>
                <a:schemeClr val="tx2"/>
              </a:solidFill>
              <a:cs typeface="Microsoft New Tai Lue" panose="020B0502040204020203" pitchFamily="34" charset="0"/>
            </a:endParaRPr>
          </a:p>
          <a:p>
            <a:pPr>
              <a:buClr>
                <a:srgbClr val="DD8047"/>
              </a:buClr>
              <a:buFont typeface="Wingdings" panose="05000000000000000000" pitchFamily="2" charset="2"/>
              <a:buChar char="§"/>
            </a:pPr>
            <a:r>
              <a:rPr lang="en-US" sz="1800" kern="0" dirty="0">
                <a:solidFill>
                  <a:schemeClr val="tx2"/>
                </a:solidFill>
                <a:cs typeface="Microsoft New Tai Lue" panose="020B0502040204020203" pitchFamily="34" charset="0"/>
              </a:rPr>
              <a:t>Rapid and flexible facility</a:t>
            </a:r>
          </a:p>
          <a:p>
            <a:pPr>
              <a:buClr>
                <a:srgbClr val="DD8047"/>
              </a:buClr>
              <a:buFont typeface="Wingdings" panose="05000000000000000000" pitchFamily="2" charset="2"/>
              <a:buChar char="§"/>
            </a:pPr>
            <a:r>
              <a:rPr lang="en-US" sz="1800" kern="0" dirty="0">
                <a:solidFill>
                  <a:schemeClr val="tx2"/>
                </a:solidFill>
                <a:cs typeface="Microsoft New Tai Lue" panose="020B0502040204020203" pitchFamily="34" charset="0"/>
              </a:rPr>
              <a:t>Addresses critical and urgent peacebuilding needs (often due to dramatic context change)</a:t>
            </a:r>
          </a:p>
          <a:p>
            <a:pPr>
              <a:buClr>
                <a:srgbClr val="DD8047"/>
              </a:buClr>
              <a:buFont typeface="Wingdings" panose="05000000000000000000" pitchFamily="2" charset="2"/>
              <a:buChar char="§"/>
            </a:pPr>
            <a:r>
              <a:rPr lang="en-US" sz="1800" kern="0" dirty="0">
                <a:solidFill>
                  <a:schemeClr val="tx2"/>
                </a:solidFill>
                <a:cs typeface="Microsoft New Tai Lue" panose="020B0502040204020203" pitchFamily="34" charset="0"/>
              </a:rPr>
              <a:t>Max 18 months</a:t>
            </a:r>
          </a:p>
          <a:p>
            <a:pPr>
              <a:buClr>
                <a:srgbClr val="DD8047"/>
              </a:buClr>
              <a:buFont typeface="Wingdings" panose="05000000000000000000" pitchFamily="2" charset="2"/>
              <a:buChar char="§"/>
            </a:pPr>
            <a:r>
              <a:rPr lang="en-US" sz="1800" kern="0" dirty="0">
                <a:solidFill>
                  <a:schemeClr val="tx2"/>
                </a:solidFill>
                <a:cs typeface="Microsoft New Tai Lue" panose="020B0502040204020203" pitchFamily="34" charset="0"/>
              </a:rPr>
              <a:t>Up to $10 million in active IRF projects per eligible country</a:t>
            </a:r>
          </a:p>
          <a:p>
            <a:pPr marL="0" marR="0" lvl="0" indent="0" algn="l" defTabSz="914400" rtl="0" eaLnBrk="0" fontAlgn="base" latinLnBrk="0" hangingPunct="0">
              <a:lnSpc>
                <a:spcPct val="100000"/>
              </a:lnSpc>
              <a:spcBef>
                <a:spcPts val="700"/>
              </a:spcBef>
              <a:spcAft>
                <a:spcPct val="0"/>
              </a:spcAft>
              <a:buClr>
                <a:srgbClr val="DD8047"/>
              </a:buClr>
              <a:buSzPct val="60000"/>
              <a:buFont typeface="Wingdings" pitchFamily="2" charset="2"/>
              <a:buNone/>
              <a:tabLst/>
              <a:defRPr/>
            </a:pPr>
            <a:endParaRPr kumimoji="0" lang="en-US" sz="1600" b="0" i="0" u="none" strike="noStrike" kern="0" cap="none" spc="0" normalizeH="0" baseline="0" noProof="0" dirty="0">
              <a:ln>
                <a:noFill/>
              </a:ln>
              <a:solidFill>
                <a:schemeClr val="tx2"/>
              </a:solidFill>
              <a:effectLst/>
              <a:uLnTx/>
              <a:uFillTx/>
              <a:latin typeface="Microsoft New Tai Lue" panose="020B0502040204020203" pitchFamily="34" charset="0"/>
              <a:cs typeface="Microsoft New Tai Lue" panose="020B0502040204020203" pitchFamily="34" charset="0"/>
            </a:endParaRPr>
          </a:p>
        </p:txBody>
      </p:sp>
      <p:sp>
        <p:nvSpPr>
          <p:cNvPr id="8" name="TextBox 7"/>
          <p:cNvSpPr txBox="1"/>
          <p:nvPr/>
        </p:nvSpPr>
        <p:spPr>
          <a:xfrm>
            <a:off x="4724400" y="1409700"/>
            <a:ext cx="4191000" cy="5097780"/>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R="0" lvl="0" indent="0" eaLnBrk="0" fontAlgn="base" hangingPunct="0">
              <a:lnSpc>
                <a:spcPct val="100000"/>
              </a:lnSpc>
              <a:spcBef>
                <a:spcPts val="700"/>
              </a:spcBef>
              <a:spcAft>
                <a:spcPct val="0"/>
              </a:spcAft>
              <a:buClr>
                <a:srgbClr val="DD8047"/>
              </a:buClr>
              <a:buSzPct val="60000"/>
              <a:buFont typeface="Wingdings" pitchFamily="2" charset="2"/>
              <a:buNone/>
              <a:tabLst/>
              <a:defRPr kumimoji="0" sz="1600" b="1" i="0" u="none" strike="noStrike" kern="0" cap="none" spc="0" normalizeH="0" baseline="0">
                <a:ln>
                  <a:noFill/>
                </a:ln>
                <a:solidFill>
                  <a:schemeClr val="tx2"/>
                </a:solidFill>
                <a:effectLst/>
                <a:uLnTx/>
                <a:uFillTx/>
                <a:latin typeface="Microsoft New Tai Lue" panose="020B0502040204020203" pitchFamily="34" charset="0"/>
                <a:ea typeface="MS PGothic" pitchFamily="34" charset="-128"/>
                <a:cs typeface="Microsoft New Tai Lue" panose="020B0502040204020203" pitchFamily="34" charset="0"/>
              </a:defRPr>
            </a:lvl1pPr>
            <a:lvl2pPr marL="639763" indent="-273050" eaLnBrk="0" fontAlgn="base" hangingPunct="0">
              <a:spcBef>
                <a:spcPts val="550"/>
              </a:spcBef>
              <a:spcAft>
                <a:spcPct val="0"/>
              </a:spcAft>
              <a:buClr>
                <a:schemeClr val="accent1"/>
              </a:buClr>
              <a:buSzPct val="70000"/>
              <a:buFont typeface="Wingdings 2" pitchFamily="18" charset="2"/>
              <a:buChar char=""/>
              <a:defRPr sz="2600">
                <a:ea typeface="MS PGothic" pitchFamily="34" charset="-128"/>
              </a:defRPr>
            </a:lvl2pPr>
            <a:lvl3pPr indent="-228600" eaLnBrk="0" fontAlgn="base" hangingPunct="0">
              <a:spcBef>
                <a:spcPts val="500"/>
              </a:spcBef>
              <a:spcAft>
                <a:spcPct val="0"/>
              </a:spcAft>
              <a:buClr>
                <a:schemeClr val="accent2"/>
              </a:buClr>
              <a:buSzPct val="75000"/>
              <a:buFont typeface="Wingdings" pitchFamily="2" charset="2"/>
              <a:buChar char=""/>
              <a:defRPr sz="2300">
                <a:ea typeface="MS PGothic" pitchFamily="34" charset="-128"/>
              </a:defRPr>
            </a:lvl3pPr>
            <a:lvl4pPr indent="-228600" eaLnBrk="0" fontAlgn="base" hangingPunct="0">
              <a:spcBef>
                <a:spcPts val="400"/>
              </a:spcBef>
              <a:spcAft>
                <a:spcPct val="0"/>
              </a:spcAft>
              <a:buClr>
                <a:srgbClr val="A5AB81"/>
              </a:buClr>
              <a:buSzPct val="75000"/>
              <a:buFont typeface="Wingdings" pitchFamily="2" charset="2"/>
              <a:buChar char=""/>
              <a:defRPr sz="2000">
                <a:ea typeface="MS PGothic" pitchFamily="34" charset="-128"/>
              </a:defRPr>
            </a:lvl4pPr>
            <a:lvl5pPr indent="-228600" eaLnBrk="0" fontAlgn="base" hangingPunct="0">
              <a:spcBef>
                <a:spcPts val="400"/>
              </a:spcBef>
              <a:spcAft>
                <a:spcPct val="0"/>
              </a:spcAft>
              <a:buClr>
                <a:srgbClr val="D8B25C"/>
              </a:buClr>
              <a:buSzPct val="65000"/>
              <a:buFont typeface="Wingdings" pitchFamily="2" charset="2"/>
              <a:buChar char=""/>
              <a:defRPr sz="2000">
                <a:ea typeface="MS PGothic" pitchFamily="34" charset="-128"/>
              </a:defRPr>
            </a:lvl5pPr>
            <a:lvl6pPr indent="-228600" eaLnBrk="0" fontAlgn="base" hangingPunct="0">
              <a:spcBef>
                <a:spcPts val="400"/>
              </a:spcBef>
              <a:spcAft>
                <a:spcPct val="0"/>
              </a:spcAft>
              <a:buClr>
                <a:srgbClr val="D8B25C"/>
              </a:buClr>
              <a:buSzPct val="65000"/>
              <a:buFont typeface="Wingdings" pitchFamily="2" charset="2"/>
              <a:buChar char=""/>
              <a:defRPr sz="2000"/>
            </a:lvl6pPr>
            <a:lvl7pPr indent="-228600" eaLnBrk="0" fontAlgn="base" hangingPunct="0">
              <a:spcBef>
                <a:spcPts val="400"/>
              </a:spcBef>
              <a:spcAft>
                <a:spcPct val="0"/>
              </a:spcAft>
              <a:buClr>
                <a:srgbClr val="D8B25C"/>
              </a:buClr>
              <a:buSzPct val="65000"/>
              <a:buFont typeface="Wingdings" pitchFamily="2" charset="2"/>
              <a:buChar char=""/>
              <a:defRPr sz="2000"/>
            </a:lvl7pPr>
            <a:lvl8pPr indent="-228600" eaLnBrk="0" fontAlgn="base" hangingPunct="0">
              <a:spcBef>
                <a:spcPts val="400"/>
              </a:spcBef>
              <a:spcAft>
                <a:spcPct val="0"/>
              </a:spcAft>
              <a:buClr>
                <a:srgbClr val="D8B25C"/>
              </a:buClr>
              <a:buSzPct val="65000"/>
              <a:buFont typeface="Wingdings" pitchFamily="2" charset="2"/>
              <a:buChar char=""/>
              <a:defRPr sz="2000"/>
            </a:lvl8pPr>
            <a:lvl9pPr indent="-228600" eaLnBrk="0" fontAlgn="base" hangingPunct="0">
              <a:spcBef>
                <a:spcPts val="400"/>
              </a:spcBef>
              <a:spcAft>
                <a:spcPct val="0"/>
              </a:spcAft>
              <a:buClr>
                <a:srgbClr val="D8B25C"/>
              </a:buClr>
              <a:buSzPct val="65000"/>
              <a:buFont typeface="Wingdings" pitchFamily="2" charset="2"/>
              <a:buChar char=""/>
              <a:defRPr sz="2000"/>
            </a:lvl9pPr>
          </a:lstStyle>
          <a:p>
            <a:r>
              <a:rPr lang="en-US" sz="2000" dirty="0">
                <a:latin typeface="+mn-lt"/>
              </a:rPr>
              <a:t>PRF – Peacebuilding &amp; Recovery</a:t>
            </a:r>
          </a:p>
          <a:p>
            <a:endParaRPr lang="en-US" sz="800" dirty="0">
              <a:latin typeface="+mn-lt"/>
            </a:endParaRPr>
          </a:p>
          <a:p>
            <a:pPr marL="319088" indent="-319088">
              <a:buFont typeface="Wingdings" panose="05000000000000000000" pitchFamily="2" charset="2"/>
              <a:buChar char="§"/>
            </a:pPr>
            <a:r>
              <a:rPr lang="en-US" sz="1800" b="0" dirty="0">
                <a:solidFill>
                  <a:schemeClr val="accent1">
                    <a:lumMod val="50000"/>
                  </a:schemeClr>
                </a:solidFill>
                <a:latin typeface="+mn-lt"/>
              </a:rPr>
              <a:t>For countries declared eligible by the UN SG (5 years) </a:t>
            </a:r>
          </a:p>
          <a:p>
            <a:pPr marL="319088" indent="-319088">
              <a:buFont typeface="Wingdings" panose="05000000000000000000" pitchFamily="2" charset="2"/>
              <a:buChar char="§"/>
            </a:pPr>
            <a:r>
              <a:rPr lang="en-US" sz="1800" b="0" dirty="0">
                <a:solidFill>
                  <a:schemeClr val="accent1">
                    <a:lumMod val="50000"/>
                  </a:schemeClr>
                </a:solidFill>
                <a:latin typeface="+mn-lt"/>
              </a:rPr>
              <a:t>Programmatic facility based on a strategic plan</a:t>
            </a:r>
          </a:p>
          <a:p>
            <a:pPr marL="319088" indent="-319088">
              <a:buFont typeface="Wingdings" panose="05000000000000000000" pitchFamily="2" charset="2"/>
              <a:buChar char="§"/>
            </a:pPr>
            <a:r>
              <a:rPr lang="en-US" sz="1800" b="0" dirty="0">
                <a:solidFill>
                  <a:schemeClr val="accent1">
                    <a:lumMod val="50000"/>
                  </a:schemeClr>
                </a:solidFill>
                <a:latin typeface="+mn-lt"/>
              </a:rPr>
              <a:t>Priorities based on conflict analysis</a:t>
            </a:r>
          </a:p>
          <a:p>
            <a:pPr marL="319088" indent="-319088">
              <a:buFont typeface="Wingdings" panose="05000000000000000000" pitchFamily="2" charset="2"/>
              <a:buChar char="§"/>
            </a:pPr>
            <a:r>
              <a:rPr lang="en-US" sz="1800" b="0" dirty="0">
                <a:solidFill>
                  <a:schemeClr val="accent1">
                    <a:lumMod val="50000"/>
                  </a:schemeClr>
                </a:solidFill>
                <a:latin typeface="+mn-lt"/>
              </a:rPr>
              <a:t>In country strategic oversight though the Joint Steering Committee (JSC). JSC’s co-chaired by Govt and UN, should include civil society, development partners and PBSO</a:t>
            </a:r>
          </a:p>
          <a:p>
            <a:pPr marL="319088" indent="-319088">
              <a:buFont typeface="Wingdings" panose="05000000000000000000" pitchFamily="2" charset="2"/>
              <a:buChar char="§"/>
            </a:pPr>
            <a:r>
              <a:rPr lang="en-US" sz="1800" b="0" dirty="0">
                <a:solidFill>
                  <a:schemeClr val="accent1">
                    <a:lumMod val="50000"/>
                  </a:schemeClr>
                </a:solidFill>
                <a:latin typeface="+mn-lt"/>
              </a:rPr>
              <a:t>Package of grant support is up to 3 years</a:t>
            </a:r>
          </a:p>
          <a:p>
            <a:endParaRPr lang="en-US" dirty="0"/>
          </a:p>
        </p:txBody>
      </p:sp>
      <p:sp>
        <p:nvSpPr>
          <p:cNvPr id="3" name="TextBox 2"/>
          <p:cNvSpPr txBox="1"/>
          <p:nvPr/>
        </p:nvSpPr>
        <p:spPr>
          <a:xfrm>
            <a:off x="1770797" y="1023456"/>
            <a:ext cx="1917510" cy="369332"/>
          </a:xfrm>
          <a:prstGeom prst="rect">
            <a:avLst/>
          </a:prstGeom>
          <a:noFill/>
        </p:spPr>
        <p:txBody>
          <a:bodyPr wrap="square" rtlCol="0">
            <a:spAutoFit/>
          </a:bodyPr>
          <a:lstStyle/>
          <a:p>
            <a:r>
              <a:rPr lang="en-US" b="1" dirty="0"/>
              <a:t>All GYPI projects:</a:t>
            </a:r>
            <a:endParaRPr lang="en-GB" b="1" dirty="0"/>
          </a:p>
        </p:txBody>
      </p:sp>
      <p:sp>
        <p:nvSpPr>
          <p:cNvPr id="4" name="Down Arrow 3"/>
          <p:cNvSpPr/>
          <p:nvPr/>
        </p:nvSpPr>
        <p:spPr>
          <a:xfrm>
            <a:off x="3505200" y="1189925"/>
            <a:ext cx="533400" cy="723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708118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23837"/>
            <a:ext cx="8229600" cy="685800"/>
          </a:xfrm>
        </p:spPr>
        <p:txBody>
          <a:bodyPr>
            <a:normAutofit/>
          </a:bodyPr>
          <a:lstStyle/>
          <a:p>
            <a:r>
              <a:rPr lang="en-US" sz="3600" dirty="0">
                <a:latin typeface="+mn-lt"/>
              </a:rPr>
              <a:t>Priority Areas &amp; Focus Areas</a:t>
            </a:r>
            <a:endParaRPr lang="en-GB" sz="3600" dirty="0">
              <a:latin typeface="+mn-lt"/>
            </a:endParaRPr>
          </a:p>
        </p:txBody>
      </p:sp>
      <p:sp>
        <p:nvSpPr>
          <p:cNvPr id="4" name="Rectangle 3"/>
          <p:cNvSpPr>
            <a:spLocks noGrp="1"/>
          </p:cNvSpPr>
          <p:nvPr>
            <p:ph idx="1"/>
          </p:nvPr>
        </p:nvSpPr>
        <p:spPr>
          <a:xfrm>
            <a:off x="457200" y="1219200"/>
            <a:ext cx="8534400" cy="5257800"/>
          </a:xfrm>
        </p:spPr>
        <p:txBody>
          <a:bodyPr>
            <a:noAutofit/>
          </a:bodyPr>
          <a:lstStyle/>
          <a:p>
            <a:pPr marL="457200" indent="-457200">
              <a:buFont typeface="+mj-lt"/>
              <a:buAutoNum type="arabicPeriod"/>
              <a:defRPr/>
            </a:pPr>
            <a:r>
              <a:rPr lang="en-GB" sz="2000" b="1" dirty="0">
                <a:latin typeface="+mn-lt"/>
              </a:rPr>
              <a:t>Support the implementation of peace agreements and political dialogue </a:t>
            </a:r>
          </a:p>
          <a:p>
            <a:pPr marL="461963" indent="0">
              <a:buFont typeface="Wingdings" pitchFamily="2" charset="2"/>
              <a:buNone/>
              <a:defRPr/>
            </a:pPr>
            <a:r>
              <a:rPr lang="en-GB" sz="2000" b="1" dirty="0">
                <a:solidFill>
                  <a:srgbClr val="82A7D4"/>
                </a:solidFill>
                <a:latin typeface="+mn-lt"/>
              </a:rPr>
              <a:t>(1.1) SSR, (1.2) Rule of Law, (1.3) DDR, (1.4) Political Dialogue </a:t>
            </a:r>
          </a:p>
          <a:p>
            <a:pPr marL="461963" indent="0">
              <a:buFont typeface="Wingdings" pitchFamily="2" charset="2"/>
              <a:buNone/>
              <a:defRPr/>
            </a:pPr>
            <a:endParaRPr lang="en-GB" sz="1400" b="1" dirty="0">
              <a:latin typeface="+mn-lt"/>
            </a:endParaRPr>
          </a:p>
          <a:p>
            <a:pPr marL="457200" indent="-457200">
              <a:buFont typeface="+mj-lt"/>
              <a:buAutoNum type="arabicPeriod" startAt="2"/>
              <a:defRPr/>
            </a:pPr>
            <a:r>
              <a:rPr lang="en-GB" sz="2000" b="1" dirty="0">
                <a:latin typeface="+mn-lt"/>
              </a:rPr>
              <a:t>Promote coexistence and peaceful resolution of conflicts </a:t>
            </a:r>
          </a:p>
          <a:p>
            <a:pPr marL="461963" indent="0">
              <a:buFont typeface="Wingdings" pitchFamily="2" charset="2"/>
              <a:buNone/>
              <a:defRPr/>
            </a:pPr>
            <a:r>
              <a:rPr lang="en-GB" sz="2000" b="1" dirty="0">
                <a:solidFill>
                  <a:srgbClr val="82A5D0"/>
                </a:solidFill>
                <a:latin typeface="+mn-lt"/>
              </a:rPr>
              <a:t>(2.1) National reconciliation; (2.2) Democratic Governance; (2.3) Conflict prevention/management </a:t>
            </a:r>
          </a:p>
          <a:p>
            <a:pPr marL="461963" indent="0">
              <a:buFont typeface="Wingdings" pitchFamily="2" charset="2"/>
              <a:buNone/>
              <a:defRPr/>
            </a:pPr>
            <a:endParaRPr lang="en-GB" sz="1400" b="1" dirty="0">
              <a:latin typeface="+mn-lt"/>
            </a:endParaRPr>
          </a:p>
          <a:p>
            <a:pPr marL="457200" indent="-457200">
              <a:buFont typeface="+mj-lt"/>
              <a:buAutoNum type="arabicPeriod" startAt="3"/>
              <a:defRPr/>
            </a:pPr>
            <a:r>
              <a:rPr lang="en-GB" sz="2000" b="1" dirty="0">
                <a:latin typeface="+mn-lt"/>
              </a:rPr>
              <a:t>Revitalise the economy and generate immediate peace dividends </a:t>
            </a:r>
          </a:p>
          <a:p>
            <a:pPr marL="461963" indent="0">
              <a:buFont typeface="Wingdings" pitchFamily="2" charset="2"/>
              <a:buNone/>
              <a:defRPr/>
            </a:pPr>
            <a:r>
              <a:rPr lang="en-GB" sz="2000" b="1" dirty="0">
                <a:solidFill>
                  <a:srgbClr val="7CA1CE"/>
                </a:solidFill>
                <a:latin typeface="+mn-lt"/>
              </a:rPr>
              <a:t>(3.1) Employment; (3.2) Equitable access to social services</a:t>
            </a:r>
          </a:p>
          <a:p>
            <a:pPr marL="461963" indent="0">
              <a:buFont typeface="Wingdings" pitchFamily="2" charset="2"/>
              <a:buNone/>
              <a:defRPr/>
            </a:pPr>
            <a:endParaRPr lang="en-GB" sz="1200" b="1" dirty="0">
              <a:latin typeface="+mn-lt"/>
            </a:endParaRPr>
          </a:p>
          <a:p>
            <a:pPr marL="457200" indent="-457200">
              <a:buFont typeface="+mj-lt"/>
              <a:buAutoNum type="arabicPeriod" startAt="4"/>
              <a:defRPr/>
            </a:pPr>
            <a:r>
              <a:rPr lang="en-GB" sz="2000" b="1" dirty="0">
                <a:latin typeface="+mn-lt"/>
              </a:rPr>
              <a:t>(Re)-establish essential administrative services </a:t>
            </a:r>
          </a:p>
          <a:p>
            <a:pPr marL="461963" indent="0">
              <a:buFont typeface="Wingdings" pitchFamily="2" charset="2"/>
              <a:buNone/>
              <a:defRPr/>
            </a:pPr>
            <a:r>
              <a:rPr lang="en-GB" sz="2000" b="1" dirty="0">
                <a:solidFill>
                  <a:srgbClr val="779DCB"/>
                </a:solidFill>
                <a:latin typeface="+mn-lt"/>
              </a:rPr>
              <a:t>(4.1) Strengthening of national state capacity; (4.2) Extension of state authority/local administration; (4.3) Governance of peacebuilding resources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4012485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23837"/>
            <a:ext cx="8229600" cy="685800"/>
          </a:xfrm>
        </p:spPr>
        <p:txBody>
          <a:bodyPr>
            <a:normAutofit/>
          </a:bodyPr>
          <a:lstStyle/>
          <a:p>
            <a:r>
              <a:rPr lang="en-US" sz="3600" dirty="0">
                <a:latin typeface="+mn-lt"/>
              </a:rPr>
              <a:t>PBF’s M&amp;E approach</a:t>
            </a:r>
            <a:endParaRPr lang="en-GB" sz="3600" dirty="0">
              <a:latin typeface="+mn-lt"/>
            </a:endParaRPr>
          </a:p>
        </p:txBody>
      </p:sp>
      <p:sp>
        <p:nvSpPr>
          <p:cNvPr id="3" name="Content Placeholder 2"/>
          <p:cNvSpPr>
            <a:spLocks noGrp="1"/>
          </p:cNvSpPr>
          <p:nvPr>
            <p:ph idx="1"/>
          </p:nvPr>
        </p:nvSpPr>
        <p:spPr/>
        <p:txBody>
          <a:bodyPr>
            <a:normAutofit/>
          </a:bodyPr>
          <a:lstStyle/>
          <a:p>
            <a:pPr marL="0" indent="0">
              <a:buNone/>
            </a:pPr>
            <a:r>
              <a:rPr lang="en-US" sz="2800" dirty="0">
                <a:latin typeface="+mn-lt"/>
              </a:rPr>
              <a:t>Rigorous evaluation underpinned by robust monitoring</a:t>
            </a:r>
          </a:p>
          <a:p>
            <a:pPr marL="0" indent="0">
              <a:buNone/>
            </a:pPr>
            <a:endParaRPr lang="en-US" sz="2800" dirty="0">
              <a:latin typeface="+mn-lt"/>
            </a:endParaRPr>
          </a:p>
          <a:p>
            <a:pPr marL="0" indent="0">
              <a:buNone/>
            </a:pPr>
            <a:r>
              <a:rPr lang="en-US" sz="2800" u="sng" dirty="0">
                <a:latin typeface="+mn-lt"/>
              </a:rPr>
              <a:t>IRF Projects</a:t>
            </a:r>
          </a:p>
          <a:p>
            <a:r>
              <a:rPr lang="en-US" sz="2800" dirty="0">
                <a:latin typeface="+mn-lt"/>
              </a:rPr>
              <a:t>Fund recipient responsible for sufficiently budgeting and procuring an independent final evaluation</a:t>
            </a:r>
          </a:p>
          <a:p>
            <a:r>
              <a:rPr lang="en-US" sz="2800" dirty="0">
                <a:latin typeface="+mn-lt"/>
              </a:rPr>
              <a:t>Fund recipient responsible for monitoring, including data collection for baselines and end line (ideally target and non-target populations)</a:t>
            </a:r>
          </a:p>
          <a:p>
            <a:r>
              <a:rPr lang="en-US" sz="2800" dirty="0">
                <a:latin typeface="+mn-lt"/>
              </a:rPr>
              <a:t>For GYPI, PBF responsible for meta-evaluation of overall initiative</a:t>
            </a:r>
          </a:p>
          <a:p>
            <a:pPr marL="0" indent="0">
              <a:buNone/>
            </a:pPr>
            <a:endParaRPr lang="en-US" sz="2000" dirty="0">
              <a:latin typeface="+mn-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2922991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1632</TotalTime>
  <Words>1433</Words>
  <Application>Microsoft Macintosh PowerPoint</Application>
  <PresentationFormat>Diavoorstelling (4:3)</PresentationFormat>
  <Paragraphs>203</Paragraphs>
  <Slides>17</Slides>
  <Notes>9</Notes>
  <HiddenSlides>0</HiddenSlides>
  <MMClips>0</MMClips>
  <ScaleCrop>false</ScaleCrop>
  <HeadingPairs>
    <vt:vector size="4" baseType="variant">
      <vt:variant>
        <vt:lpstr>Thema</vt:lpstr>
      </vt:variant>
      <vt:variant>
        <vt:i4>1</vt:i4>
      </vt:variant>
      <vt:variant>
        <vt:lpstr>Diatitels</vt:lpstr>
      </vt:variant>
      <vt:variant>
        <vt:i4>17</vt:i4>
      </vt:variant>
    </vt:vector>
  </HeadingPairs>
  <TitlesOfParts>
    <vt:vector size="18" baseType="lpstr">
      <vt:lpstr>Office Theme</vt:lpstr>
      <vt:lpstr>Webinar 1:  INTRODUCTION TO PBF</vt:lpstr>
      <vt:lpstr>Agenda – Webinar 1</vt:lpstr>
      <vt:lpstr>PowerPoint-presentatie</vt:lpstr>
      <vt:lpstr>Secretary-General’s Peacebuilding Fund</vt:lpstr>
      <vt:lpstr>PowerPoint-presentatie</vt:lpstr>
      <vt:lpstr>The concept of Sustaining Peace recognizes that peacebuilding is not a linear process and is relevant in all stages of a conflict</vt:lpstr>
      <vt:lpstr>PBF Funding Facilities  </vt:lpstr>
      <vt:lpstr>Priority Areas &amp; Focus Areas</vt:lpstr>
      <vt:lpstr>PBF’s M&amp;E approach</vt:lpstr>
      <vt:lpstr>PowerPoint-presentatie</vt:lpstr>
      <vt:lpstr>PBF’s rationale for the GYPI</vt:lpstr>
      <vt:lpstr>GYPI 2018 – Eligible Countries</vt:lpstr>
      <vt:lpstr>Funding to UN Country Teams</vt:lpstr>
      <vt:lpstr>Why CSO Direct Funding?</vt:lpstr>
      <vt:lpstr>CSO Eligibility Criteria</vt:lpstr>
      <vt:lpstr>Next steps…</vt:lpstr>
      <vt:lpstr>Questions and Answers</vt:lpstr>
    </vt:vector>
  </TitlesOfParts>
  <Company>United Nations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Introduction to PBF</dc:title>
  <dc:creator>Risa Fujimura</dc:creator>
  <cp:lastModifiedBy>Zoë Meijer</cp:lastModifiedBy>
  <cp:revision>55</cp:revision>
  <dcterms:created xsi:type="dcterms:W3CDTF">2016-05-24T15:01:30Z</dcterms:created>
  <dcterms:modified xsi:type="dcterms:W3CDTF">2018-06-07T14:08:49Z</dcterms:modified>
</cp:coreProperties>
</file>