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9" r:id="rId4"/>
    <p:sldId id="260" r:id="rId5"/>
    <p:sldId id="276" r:id="rId6"/>
    <p:sldId id="273" r:id="rId7"/>
    <p:sldId id="262" r:id="rId8"/>
    <p:sldId id="261" r:id="rId9"/>
    <p:sldId id="269" r:id="rId10"/>
    <p:sldId id="280" r:id="rId11"/>
    <p:sldId id="270" r:id="rId12"/>
    <p:sldId id="278" r:id="rId13"/>
    <p:sldId id="282" r:id="rId14"/>
    <p:sldId id="267" r:id="rId15"/>
    <p:sldId id="281" r:id="rId16"/>
    <p:sldId id="271" r:id="rId17"/>
    <p:sldId id="26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2">
          <p15:clr>
            <a:srgbClr val="A4A3A4"/>
          </p15:clr>
        </p15:guide>
        <p15:guide id="2"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0" autoAdjust="0"/>
    <p:restoredTop sz="86353" autoAdjust="0"/>
  </p:normalViewPr>
  <p:slideViewPr>
    <p:cSldViewPr showGuides="1">
      <p:cViewPr>
        <p:scale>
          <a:sx n="69" d="100"/>
          <a:sy n="69" d="100"/>
        </p:scale>
        <p:origin x="-2248" y="-272"/>
      </p:cViewPr>
      <p:guideLst>
        <p:guide orient="horz" pos="192"/>
        <p:guide pos="288"/>
      </p:guideLst>
    </p:cSldViewPr>
  </p:slideViewPr>
  <p:outlineViewPr>
    <p:cViewPr>
      <p:scale>
        <a:sx n="33" d="100"/>
        <a:sy n="33" d="100"/>
      </p:scale>
      <p:origin x="0" y="-103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8301A7-5D19-7546-BDD7-A824E5DE990A}" type="doc">
      <dgm:prSet loTypeId="urn:microsoft.com/office/officeart/2005/8/layout/venn3" loCatId="" qsTypeId="urn:microsoft.com/office/officeart/2005/8/quickstyle/simple4" qsCatId="simple" csTypeId="urn:microsoft.com/office/officeart/2005/8/colors/colorful4" csCatId="colorful" phldr="1"/>
      <dgm:spPr/>
      <dgm:t>
        <a:bodyPr/>
        <a:lstStyle/>
        <a:p>
          <a:endParaRPr lang="en-US"/>
        </a:p>
      </dgm:t>
    </dgm:pt>
    <dgm:pt modelId="{BFB9A9A8-5C62-BB4A-823A-B0D996889DF9}">
      <dgm:prSet phldrT="[Text]"/>
      <dgm:spPr>
        <a:solidFill>
          <a:schemeClr val="accent6">
            <a:lumMod val="75000"/>
            <a:alpha val="70000"/>
          </a:schemeClr>
        </a:solidFill>
        <a:ln>
          <a:noFill/>
        </a:ln>
        <a:effectLst/>
      </dgm:spPr>
      <dgm:t>
        <a:bodyPr/>
        <a:lstStyle/>
        <a:p>
          <a:r>
            <a:rPr lang="fr-CA" b="1" noProof="0" dirty="0">
              <a:solidFill>
                <a:schemeClr val="bg1"/>
              </a:solidFill>
              <a:latin typeface="Microsoft New Tai Lue" charset="0"/>
              <a:ea typeface="Microsoft New Tai Lue" charset="0"/>
              <a:cs typeface="Microsoft New Tai Lue" charset="0"/>
            </a:rPr>
            <a:t>Stratégique</a:t>
          </a:r>
        </a:p>
      </dgm:t>
    </dgm:pt>
    <dgm:pt modelId="{142170F8-C4B0-4D47-A988-049E99185DE9}" type="parTrans" cxnId="{35A4352C-3296-8A4C-81C8-A8622D9186E0}">
      <dgm:prSet/>
      <dgm:spPr/>
      <dgm:t>
        <a:bodyPr/>
        <a:lstStyle/>
        <a:p>
          <a:endParaRPr lang="en-US" b="1">
            <a:solidFill>
              <a:schemeClr val="bg1"/>
            </a:solidFill>
            <a:latin typeface="Microsoft New Tai Lue" charset="0"/>
            <a:ea typeface="Microsoft New Tai Lue" charset="0"/>
            <a:cs typeface="Microsoft New Tai Lue" charset="0"/>
          </a:endParaRPr>
        </a:p>
      </dgm:t>
    </dgm:pt>
    <dgm:pt modelId="{76131C6B-8EA5-F945-B8FF-138616FD1EB4}" type="sibTrans" cxnId="{35A4352C-3296-8A4C-81C8-A8622D9186E0}">
      <dgm:prSet/>
      <dgm:spPr/>
      <dgm:t>
        <a:bodyPr/>
        <a:lstStyle/>
        <a:p>
          <a:endParaRPr lang="en-US" b="1">
            <a:solidFill>
              <a:schemeClr val="bg1"/>
            </a:solidFill>
            <a:latin typeface="Microsoft New Tai Lue" charset="0"/>
            <a:ea typeface="Microsoft New Tai Lue" charset="0"/>
            <a:cs typeface="Microsoft New Tai Lue" charset="0"/>
          </a:endParaRPr>
        </a:p>
      </dgm:t>
    </dgm:pt>
    <dgm:pt modelId="{A042537C-3634-2349-8B5B-2583C736C11C}">
      <dgm:prSet phldrT="[Text]"/>
      <dgm:spPr>
        <a:solidFill>
          <a:srgbClr val="00B050">
            <a:alpha val="70000"/>
          </a:srgbClr>
        </a:solidFill>
        <a:ln>
          <a:noFill/>
        </a:ln>
        <a:effectLst/>
      </dgm:spPr>
      <dgm:t>
        <a:bodyPr/>
        <a:lstStyle/>
        <a:p>
          <a:r>
            <a:rPr lang="fr-CA" b="1" dirty="0">
              <a:solidFill>
                <a:schemeClr val="bg1"/>
              </a:solidFill>
              <a:latin typeface="Microsoft New Tai Lue" charset="0"/>
              <a:ea typeface="Microsoft New Tai Lue" charset="0"/>
              <a:cs typeface="Microsoft New Tai Lue" charset="0"/>
            </a:rPr>
            <a:t>Effet de catalyseur</a:t>
          </a:r>
          <a:endParaRPr lang="en-US" b="1" dirty="0">
            <a:solidFill>
              <a:schemeClr val="bg1"/>
            </a:solidFill>
            <a:latin typeface="Microsoft New Tai Lue" charset="0"/>
            <a:ea typeface="Microsoft New Tai Lue" charset="0"/>
            <a:cs typeface="Microsoft New Tai Lue" charset="0"/>
          </a:endParaRPr>
        </a:p>
      </dgm:t>
    </dgm:pt>
    <dgm:pt modelId="{466B40B7-EA82-A74F-8AC0-BD8ADEFDE1B9}" type="parTrans" cxnId="{7DD8A277-03A2-6547-AB36-CF750EBAD621}">
      <dgm:prSet/>
      <dgm:spPr/>
      <dgm:t>
        <a:bodyPr/>
        <a:lstStyle/>
        <a:p>
          <a:endParaRPr lang="en-US" b="1">
            <a:solidFill>
              <a:schemeClr val="bg1"/>
            </a:solidFill>
            <a:latin typeface="Microsoft New Tai Lue" charset="0"/>
            <a:ea typeface="Microsoft New Tai Lue" charset="0"/>
            <a:cs typeface="Microsoft New Tai Lue" charset="0"/>
          </a:endParaRPr>
        </a:p>
      </dgm:t>
    </dgm:pt>
    <dgm:pt modelId="{29087058-2771-3141-82D2-102DAD16AFE7}" type="sibTrans" cxnId="{7DD8A277-03A2-6547-AB36-CF750EBAD621}">
      <dgm:prSet/>
      <dgm:spPr/>
      <dgm:t>
        <a:bodyPr/>
        <a:lstStyle/>
        <a:p>
          <a:endParaRPr lang="en-US" b="1">
            <a:solidFill>
              <a:schemeClr val="bg1"/>
            </a:solidFill>
            <a:latin typeface="Microsoft New Tai Lue" charset="0"/>
            <a:ea typeface="Microsoft New Tai Lue" charset="0"/>
            <a:cs typeface="Microsoft New Tai Lue" charset="0"/>
          </a:endParaRPr>
        </a:p>
      </dgm:t>
    </dgm:pt>
    <dgm:pt modelId="{E44D66E5-B33E-8B48-967F-765C22850303}">
      <dgm:prSet phldrT="[Text]"/>
      <dgm:spPr>
        <a:solidFill>
          <a:schemeClr val="tx2">
            <a:lumMod val="60000"/>
            <a:lumOff val="40000"/>
            <a:alpha val="70000"/>
          </a:schemeClr>
        </a:solidFill>
        <a:ln>
          <a:noFill/>
        </a:ln>
        <a:effectLst/>
      </dgm:spPr>
      <dgm:t>
        <a:bodyPr/>
        <a:lstStyle/>
        <a:p>
          <a:r>
            <a:rPr lang="fr-CA" b="1" noProof="0" dirty="0">
              <a:solidFill>
                <a:schemeClr val="bg1"/>
              </a:solidFill>
              <a:latin typeface="Microsoft New Tai Lue" charset="0"/>
              <a:ea typeface="Microsoft New Tai Lue" charset="0"/>
              <a:cs typeface="Microsoft New Tai Lue" charset="0"/>
            </a:rPr>
            <a:t>Prise de risque</a:t>
          </a:r>
        </a:p>
      </dgm:t>
    </dgm:pt>
    <dgm:pt modelId="{A2FFF924-F0C4-0A4F-AF9C-516CD25E7743}" type="parTrans" cxnId="{E7FAB9C4-EEB1-D849-B3A9-C070B084E1AC}">
      <dgm:prSet/>
      <dgm:spPr/>
      <dgm:t>
        <a:bodyPr/>
        <a:lstStyle/>
        <a:p>
          <a:endParaRPr lang="en-US" b="1">
            <a:solidFill>
              <a:schemeClr val="bg1"/>
            </a:solidFill>
            <a:latin typeface="Microsoft New Tai Lue" charset="0"/>
            <a:ea typeface="Microsoft New Tai Lue" charset="0"/>
            <a:cs typeface="Microsoft New Tai Lue" charset="0"/>
          </a:endParaRPr>
        </a:p>
      </dgm:t>
    </dgm:pt>
    <dgm:pt modelId="{492EE0AE-8534-7C4E-873A-FE837F7FCF7D}" type="sibTrans" cxnId="{E7FAB9C4-EEB1-D849-B3A9-C070B084E1AC}">
      <dgm:prSet/>
      <dgm:spPr/>
      <dgm:t>
        <a:bodyPr/>
        <a:lstStyle/>
        <a:p>
          <a:endParaRPr lang="en-US" b="1">
            <a:solidFill>
              <a:schemeClr val="bg1"/>
            </a:solidFill>
            <a:latin typeface="Microsoft New Tai Lue" charset="0"/>
            <a:ea typeface="Microsoft New Tai Lue" charset="0"/>
            <a:cs typeface="Microsoft New Tai Lue" charset="0"/>
          </a:endParaRPr>
        </a:p>
      </dgm:t>
    </dgm:pt>
    <dgm:pt modelId="{B7D3040F-04EF-0D4B-93A0-6CCE7E181437}" type="pres">
      <dgm:prSet presAssocID="{9B8301A7-5D19-7546-BDD7-A824E5DE990A}" presName="Name0" presStyleCnt="0">
        <dgm:presLayoutVars>
          <dgm:dir/>
          <dgm:resizeHandles val="exact"/>
        </dgm:presLayoutVars>
      </dgm:prSet>
      <dgm:spPr/>
      <dgm:t>
        <a:bodyPr/>
        <a:lstStyle/>
        <a:p>
          <a:endParaRPr lang="nl-NL"/>
        </a:p>
      </dgm:t>
    </dgm:pt>
    <dgm:pt modelId="{694C99FB-59C3-0A4E-AA9B-A3305C421875}" type="pres">
      <dgm:prSet presAssocID="{BFB9A9A8-5C62-BB4A-823A-B0D996889DF9}" presName="Name5" presStyleLbl="vennNode1" presStyleIdx="0" presStyleCnt="3" custLinFactNeighborX="-37535" custLinFactNeighborY="-63">
        <dgm:presLayoutVars>
          <dgm:bulletEnabled val="1"/>
        </dgm:presLayoutVars>
      </dgm:prSet>
      <dgm:spPr/>
      <dgm:t>
        <a:bodyPr/>
        <a:lstStyle/>
        <a:p>
          <a:endParaRPr lang="nl-NL"/>
        </a:p>
      </dgm:t>
    </dgm:pt>
    <dgm:pt modelId="{64BE53F4-9D78-794E-A788-823C52797DB1}" type="pres">
      <dgm:prSet presAssocID="{76131C6B-8EA5-F945-B8FF-138616FD1EB4}" presName="space" presStyleCnt="0"/>
      <dgm:spPr/>
    </dgm:pt>
    <dgm:pt modelId="{B17CE317-1257-6547-B61D-31DE56D870E3}" type="pres">
      <dgm:prSet presAssocID="{A042537C-3634-2349-8B5B-2583C736C11C}" presName="Name5" presStyleLbl="vennNode1" presStyleIdx="1" presStyleCnt="3" custLinFactNeighborX="19032" custLinFactNeighborY="-1277">
        <dgm:presLayoutVars>
          <dgm:bulletEnabled val="1"/>
        </dgm:presLayoutVars>
      </dgm:prSet>
      <dgm:spPr/>
      <dgm:t>
        <a:bodyPr/>
        <a:lstStyle/>
        <a:p>
          <a:endParaRPr lang="nl-NL"/>
        </a:p>
      </dgm:t>
    </dgm:pt>
    <dgm:pt modelId="{EC98D2F1-D9F4-EB4D-A276-5490BA7F077F}" type="pres">
      <dgm:prSet presAssocID="{29087058-2771-3141-82D2-102DAD16AFE7}" presName="space" presStyleCnt="0"/>
      <dgm:spPr/>
    </dgm:pt>
    <dgm:pt modelId="{73975870-6C56-C244-8DF9-E761E2492B52}" type="pres">
      <dgm:prSet presAssocID="{E44D66E5-B33E-8B48-967F-765C22850303}" presName="Name5" presStyleLbl="vennNode1" presStyleIdx="2" presStyleCnt="3" custLinFactNeighborX="68301" custLinFactNeighborY="63">
        <dgm:presLayoutVars>
          <dgm:bulletEnabled val="1"/>
        </dgm:presLayoutVars>
      </dgm:prSet>
      <dgm:spPr/>
      <dgm:t>
        <a:bodyPr/>
        <a:lstStyle/>
        <a:p>
          <a:endParaRPr lang="nl-NL"/>
        </a:p>
      </dgm:t>
    </dgm:pt>
  </dgm:ptLst>
  <dgm:cxnLst>
    <dgm:cxn modelId="{8C7BBF65-05E6-004F-88A2-5ED2F6E55495}" type="presOf" srcId="{A042537C-3634-2349-8B5B-2583C736C11C}" destId="{B17CE317-1257-6547-B61D-31DE56D870E3}" srcOrd="0" destOrd="0" presId="urn:microsoft.com/office/officeart/2005/8/layout/venn3"/>
    <dgm:cxn modelId="{AB53F84A-67E5-724A-96BC-27589DDFA018}" type="presOf" srcId="{BFB9A9A8-5C62-BB4A-823A-B0D996889DF9}" destId="{694C99FB-59C3-0A4E-AA9B-A3305C421875}" srcOrd="0" destOrd="0" presId="urn:microsoft.com/office/officeart/2005/8/layout/venn3"/>
    <dgm:cxn modelId="{35A4352C-3296-8A4C-81C8-A8622D9186E0}" srcId="{9B8301A7-5D19-7546-BDD7-A824E5DE990A}" destId="{BFB9A9A8-5C62-BB4A-823A-B0D996889DF9}" srcOrd="0" destOrd="0" parTransId="{142170F8-C4B0-4D47-A988-049E99185DE9}" sibTransId="{76131C6B-8EA5-F945-B8FF-138616FD1EB4}"/>
    <dgm:cxn modelId="{FEC182B7-C1FE-974B-A46C-7B6CB7430871}" type="presOf" srcId="{E44D66E5-B33E-8B48-967F-765C22850303}" destId="{73975870-6C56-C244-8DF9-E761E2492B52}" srcOrd="0" destOrd="0" presId="urn:microsoft.com/office/officeart/2005/8/layout/venn3"/>
    <dgm:cxn modelId="{7DD8A277-03A2-6547-AB36-CF750EBAD621}" srcId="{9B8301A7-5D19-7546-BDD7-A824E5DE990A}" destId="{A042537C-3634-2349-8B5B-2583C736C11C}" srcOrd="1" destOrd="0" parTransId="{466B40B7-EA82-A74F-8AC0-BD8ADEFDE1B9}" sibTransId="{29087058-2771-3141-82D2-102DAD16AFE7}"/>
    <dgm:cxn modelId="{275C81FB-617B-6A46-BF3A-508168A97A78}" type="presOf" srcId="{9B8301A7-5D19-7546-BDD7-A824E5DE990A}" destId="{B7D3040F-04EF-0D4B-93A0-6CCE7E181437}" srcOrd="0" destOrd="0" presId="urn:microsoft.com/office/officeart/2005/8/layout/venn3"/>
    <dgm:cxn modelId="{E7FAB9C4-EEB1-D849-B3A9-C070B084E1AC}" srcId="{9B8301A7-5D19-7546-BDD7-A824E5DE990A}" destId="{E44D66E5-B33E-8B48-967F-765C22850303}" srcOrd="2" destOrd="0" parTransId="{A2FFF924-F0C4-0A4F-AF9C-516CD25E7743}" sibTransId="{492EE0AE-8534-7C4E-873A-FE837F7FCF7D}"/>
    <dgm:cxn modelId="{1D1A6B31-43AE-CD48-996F-83F9A1AECA82}" type="presParOf" srcId="{B7D3040F-04EF-0D4B-93A0-6CCE7E181437}" destId="{694C99FB-59C3-0A4E-AA9B-A3305C421875}" srcOrd="0" destOrd="0" presId="urn:microsoft.com/office/officeart/2005/8/layout/venn3"/>
    <dgm:cxn modelId="{59094492-4CD3-2747-A404-C5527A7C7730}" type="presParOf" srcId="{B7D3040F-04EF-0D4B-93A0-6CCE7E181437}" destId="{64BE53F4-9D78-794E-A788-823C52797DB1}" srcOrd="1" destOrd="0" presId="urn:microsoft.com/office/officeart/2005/8/layout/venn3"/>
    <dgm:cxn modelId="{09F6F2C3-58DA-E841-B22C-72E9075C7057}" type="presParOf" srcId="{B7D3040F-04EF-0D4B-93A0-6CCE7E181437}" destId="{B17CE317-1257-6547-B61D-31DE56D870E3}" srcOrd="2" destOrd="0" presId="urn:microsoft.com/office/officeart/2005/8/layout/venn3"/>
    <dgm:cxn modelId="{D38463E9-34CE-CE4E-9211-F7A6623EF966}" type="presParOf" srcId="{B7D3040F-04EF-0D4B-93A0-6CCE7E181437}" destId="{EC98D2F1-D9F4-EB4D-A276-5490BA7F077F}" srcOrd="3" destOrd="0" presId="urn:microsoft.com/office/officeart/2005/8/layout/venn3"/>
    <dgm:cxn modelId="{696A54C7-7FFC-C846-A68D-44239566ED76}" type="presParOf" srcId="{B7D3040F-04EF-0D4B-93A0-6CCE7E181437}" destId="{73975870-6C56-C244-8DF9-E761E2492B52}"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4C99FB-59C3-0A4E-AA9B-A3305C421875}">
      <dsp:nvSpPr>
        <dsp:cNvPr id="0" name=""/>
        <dsp:cNvSpPr/>
      </dsp:nvSpPr>
      <dsp:spPr>
        <a:xfrm>
          <a:off x="411165" y="10"/>
          <a:ext cx="2764332" cy="2764332"/>
        </a:xfrm>
        <a:prstGeom prst="ellipse">
          <a:avLst/>
        </a:prstGeom>
        <a:solidFill>
          <a:schemeClr val="accent6">
            <a:lumMod val="75000"/>
            <a:alpha val="7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130" tIns="29210" rIns="152130" bIns="29210" numCol="1" spcCol="1270" anchor="ctr" anchorCtr="0">
          <a:noAutofit/>
        </a:bodyPr>
        <a:lstStyle/>
        <a:p>
          <a:pPr lvl="0" algn="ctr" defTabSz="1022350">
            <a:lnSpc>
              <a:spcPct val="90000"/>
            </a:lnSpc>
            <a:spcBef>
              <a:spcPct val="0"/>
            </a:spcBef>
            <a:spcAft>
              <a:spcPct val="35000"/>
            </a:spcAft>
          </a:pPr>
          <a:r>
            <a:rPr lang="fr-CA" sz="2300" b="1" kern="1200" noProof="0" dirty="0">
              <a:solidFill>
                <a:schemeClr val="bg1"/>
              </a:solidFill>
              <a:latin typeface="Microsoft New Tai Lue" charset="0"/>
              <a:ea typeface="Microsoft New Tai Lue" charset="0"/>
              <a:cs typeface="Microsoft New Tai Lue" charset="0"/>
            </a:rPr>
            <a:t>Stratégique</a:t>
          </a:r>
        </a:p>
      </dsp:txBody>
      <dsp:txXfrm>
        <a:off x="815992" y="404837"/>
        <a:ext cx="1954678" cy="1954678"/>
      </dsp:txXfrm>
    </dsp:sp>
    <dsp:sp modelId="{B17CE317-1257-6547-B61D-31DE56D870E3}">
      <dsp:nvSpPr>
        <dsp:cNvPr id="0" name=""/>
        <dsp:cNvSpPr/>
      </dsp:nvSpPr>
      <dsp:spPr>
        <a:xfrm>
          <a:off x="2935371" y="0"/>
          <a:ext cx="2764332" cy="2764332"/>
        </a:xfrm>
        <a:prstGeom prst="ellipse">
          <a:avLst/>
        </a:prstGeom>
        <a:solidFill>
          <a:srgbClr val="00B050">
            <a:alpha val="70000"/>
          </a:srgb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130" tIns="29210" rIns="152130" bIns="29210" numCol="1" spcCol="1270" anchor="ctr" anchorCtr="0">
          <a:noAutofit/>
        </a:bodyPr>
        <a:lstStyle/>
        <a:p>
          <a:pPr lvl="0" algn="ctr" defTabSz="1022350">
            <a:lnSpc>
              <a:spcPct val="90000"/>
            </a:lnSpc>
            <a:spcBef>
              <a:spcPct val="0"/>
            </a:spcBef>
            <a:spcAft>
              <a:spcPct val="35000"/>
            </a:spcAft>
          </a:pPr>
          <a:r>
            <a:rPr lang="fr-CA" sz="2300" b="1" kern="1200" dirty="0">
              <a:solidFill>
                <a:schemeClr val="bg1"/>
              </a:solidFill>
              <a:latin typeface="Microsoft New Tai Lue" charset="0"/>
              <a:ea typeface="Microsoft New Tai Lue" charset="0"/>
              <a:cs typeface="Microsoft New Tai Lue" charset="0"/>
            </a:rPr>
            <a:t>Effet de catalyseur</a:t>
          </a:r>
          <a:endParaRPr lang="en-US" sz="2300" b="1" kern="1200" dirty="0">
            <a:solidFill>
              <a:schemeClr val="bg1"/>
            </a:solidFill>
            <a:latin typeface="Microsoft New Tai Lue" charset="0"/>
            <a:ea typeface="Microsoft New Tai Lue" charset="0"/>
            <a:cs typeface="Microsoft New Tai Lue" charset="0"/>
          </a:endParaRPr>
        </a:p>
      </dsp:txBody>
      <dsp:txXfrm>
        <a:off x="3340198" y="404827"/>
        <a:ext cx="1954678" cy="1954678"/>
      </dsp:txXfrm>
    </dsp:sp>
    <dsp:sp modelId="{73975870-6C56-C244-8DF9-E761E2492B52}">
      <dsp:nvSpPr>
        <dsp:cNvPr id="0" name=""/>
        <dsp:cNvSpPr/>
      </dsp:nvSpPr>
      <dsp:spPr>
        <a:xfrm>
          <a:off x="5419228" y="3494"/>
          <a:ext cx="2764332" cy="2764332"/>
        </a:xfrm>
        <a:prstGeom prst="ellipse">
          <a:avLst/>
        </a:prstGeom>
        <a:solidFill>
          <a:schemeClr val="tx2">
            <a:lumMod val="60000"/>
            <a:lumOff val="40000"/>
            <a:alpha val="7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52130" tIns="29210" rIns="152130" bIns="29210" numCol="1" spcCol="1270" anchor="ctr" anchorCtr="0">
          <a:noAutofit/>
        </a:bodyPr>
        <a:lstStyle/>
        <a:p>
          <a:pPr lvl="0" algn="ctr" defTabSz="1022350">
            <a:lnSpc>
              <a:spcPct val="90000"/>
            </a:lnSpc>
            <a:spcBef>
              <a:spcPct val="0"/>
            </a:spcBef>
            <a:spcAft>
              <a:spcPct val="35000"/>
            </a:spcAft>
          </a:pPr>
          <a:r>
            <a:rPr lang="fr-CA" sz="2300" b="1" kern="1200" noProof="0" dirty="0">
              <a:solidFill>
                <a:schemeClr val="bg1"/>
              </a:solidFill>
              <a:latin typeface="Microsoft New Tai Lue" charset="0"/>
              <a:ea typeface="Microsoft New Tai Lue" charset="0"/>
              <a:cs typeface="Microsoft New Tai Lue" charset="0"/>
            </a:rPr>
            <a:t>Prise de risque</a:t>
          </a:r>
        </a:p>
      </dsp:txBody>
      <dsp:txXfrm>
        <a:off x="5824055" y="408321"/>
        <a:ext cx="1954678" cy="195467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75032F0-A93E-2C4D-897B-9B6513AD08D4}" type="datetimeFigureOut">
              <a:rPr lang="en-US" smtClean="0"/>
              <a:t>14/05/18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AB6DCE7-5C7A-8442-B901-8523EC61B201}" type="slidenum">
              <a:rPr lang="en-US" smtClean="0"/>
              <a:t>‹nr.›</a:t>
            </a:fld>
            <a:endParaRPr lang="en-US"/>
          </a:p>
        </p:txBody>
      </p:sp>
    </p:spTree>
    <p:extLst>
      <p:ext uri="{BB962C8B-B14F-4D97-AF65-F5344CB8AC3E}">
        <p14:creationId xmlns:p14="http://schemas.microsoft.com/office/powerpoint/2010/main" val="1396188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6DCE7-5C7A-8442-B901-8523EC61B201}" type="slidenum">
              <a:rPr lang="en-US" smtClean="0"/>
              <a:t>1</a:t>
            </a:fld>
            <a:endParaRPr lang="en-US"/>
          </a:p>
        </p:txBody>
      </p:sp>
    </p:spTree>
    <p:extLst>
      <p:ext uri="{BB962C8B-B14F-4D97-AF65-F5344CB8AC3E}">
        <p14:creationId xmlns:p14="http://schemas.microsoft.com/office/powerpoint/2010/main" val="1481296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3AB6DCE7-5C7A-8442-B901-8523EC61B201}" type="slidenum">
              <a:rPr lang="en-US" smtClean="0"/>
              <a:t>12</a:t>
            </a:fld>
            <a:endParaRPr lang="en-US"/>
          </a:p>
        </p:txBody>
      </p:sp>
    </p:spTree>
    <p:extLst>
      <p:ext uri="{BB962C8B-B14F-4D97-AF65-F5344CB8AC3E}">
        <p14:creationId xmlns:p14="http://schemas.microsoft.com/office/powerpoint/2010/main" val="157293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14</a:t>
            </a:fld>
            <a:endParaRPr lang="en-US"/>
          </a:p>
        </p:txBody>
      </p:sp>
    </p:spTree>
    <p:extLst>
      <p:ext uri="{BB962C8B-B14F-4D97-AF65-F5344CB8AC3E}">
        <p14:creationId xmlns:p14="http://schemas.microsoft.com/office/powerpoint/2010/main" val="1588087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r>
              <a:rPr lang="en-US" baseline="0" dirty="0"/>
              <a:t> direct competition with UN AFPs, as balance will be taken into account</a:t>
            </a:r>
          </a:p>
          <a:p>
            <a:pPr marL="0" lvl="1" defTabSz="931774">
              <a:defRPr/>
            </a:pPr>
            <a:endParaRPr lang="en-US" dirty="0"/>
          </a:p>
          <a:p>
            <a:pPr marL="0" lvl="1" defTabSz="931774">
              <a:defRPr/>
            </a:pPr>
            <a:r>
              <a:rPr lang="en-US" dirty="0"/>
              <a:t>Technical, financial and legal assessment in addition to the substantive assessment of the proposal.</a:t>
            </a:r>
          </a:p>
          <a:p>
            <a:pPr marL="0" lvl="1" defTabSz="931774">
              <a:defRPr/>
            </a:pPr>
            <a:endParaRPr lang="en-US" dirty="0"/>
          </a:p>
          <a:p>
            <a:pPr marL="0" lvl="1" defTabSz="931774">
              <a:defRPr/>
            </a:pPr>
            <a:r>
              <a:rPr lang="en-GB" dirty="0"/>
              <a:t>CSOs organized in federations, confederations or umbrella organizations with independent international/national chapters will be considered as one organization for the purpose of this special call.</a:t>
            </a:r>
            <a:endParaRPr lang="en-GB" sz="110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15</a:t>
            </a:fld>
            <a:endParaRPr lang="en-US"/>
          </a:p>
        </p:txBody>
      </p:sp>
    </p:spTree>
    <p:extLst>
      <p:ext uri="{BB962C8B-B14F-4D97-AF65-F5344CB8AC3E}">
        <p14:creationId xmlns:p14="http://schemas.microsoft.com/office/powerpoint/2010/main" val="1588087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2</a:t>
            </a:fld>
            <a:endParaRPr lang="en-US"/>
          </a:p>
        </p:txBody>
      </p:sp>
    </p:spTree>
    <p:extLst>
      <p:ext uri="{BB962C8B-B14F-4D97-AF65-F5344CB8AC3E}">
        <p14:creationId xmlns:p14="http://schemas.microsoft.com/office/powerpoint/2010/main" val="338503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 in</a:t>
            </a:r>
            <a:r>
              <a:rPr lang="en-US" baseline="0" dirty="0"/>
              <a:t> all 20 countries will need the signature of the Government at stage 2 proposals.</a:t>
            </a:r>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4</a:t>
            </a:fld>
            <a:endParaRPr lang="en-US"/>
          </a:p>
        </p:txBody>
      </p:sp>
    </p:spTree>
    <p:extLst>
      <p:ext uri="{BB962C8B-B14F-4D97-AF65-F5344CB8AC3E}">
        <p14:creationId xmlns:p14="http://schemas.microsoft.com/office/powerpoint/2010/main" val="19035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lnSpc>
                <a:spcPct val="80000"/>
              </a:lnSpc>
              <a:spcBef>
                <a:spcPct val="20000"/>
              </a:spcBef>
              <a:defRPr/>
            </a:pPr>
            <a:r>
              <a:rPr lang="en-US" altLang="en-US" dirty="0">
                <a:solidFill>
                  <a:schemeClr val="tx1">
                    <a:lumMod val="95000"/>
                    <a:lumOff val="5000"/>
                  </a:schemeClr>
                </a:solidFill>
                <a:latin typeface="Microsoft New Tai Lue" panose="020B0502040204020203" pitchFamily="34" charset="0"/>
                <a:cs typeface="Microsoft New Tai Lue" panose="020B0502040204020203" pitchFamily="34" charset="0"/>
              </a:rPr>
              <a:t>The PBF is designed to respond </a:t>
            </a:r>
            <a:r>
              <a:rPr lang="en-US" altLang="en-US" b="1" dirty="0">
                <a:solidFill>
                  <a:schemeClr val="tx1">
                    <a:lumMod val="95000"/>
                    <a:lumOff val="5000"/>
                  </a:schemeClr>
                </a:solidFill>
                <a:latin typeface="Microsoft New Tai Lue" panose="020B0502040204020203" pitchFamily="34" charset="0"/>
                <a:cs typeface="Microsoft New Tai Lue" panose="020B0502040204020203" pitchFamily="34" charset="0"/>
              </a:rPr>
              <a:t>rapidly and flexibly in risky environments </a:t>
            </a:r>
            <a:r>
              <a:rPr lang="en-US" altLang="en-US" dirty="0">
                <a:solidFill>
                  <a:schemeClr val="tx1">
                    <a:lumMod val="95000"/>
                    <a:lumOff val="5000"/>
                  </a:schemeClr>
                </a:solidFill>
                <a:latin typeface="Microsoft New Tai Lue" panose="020B0502040204020203" pitchFamily="34" charset="0"/>
                <a:cs typeface="Microsoft New Tai Lue" panose="020B0502040204020203" pitchFamily="34" charset="0"/>
              </a:rPr>
              <a:t>to support critical transition moments to </a:t>
            </a:r>
            <a:r>
              <a:rPr lang="en-US" altLang="en-US" b="1" dirty="0">
                <a:solidFill>
                  <a:schemeClr val="tx1">
                    <a:lumMod val="95000"/>
                    <a:lumOff val="5000"/>
                  </a:schemeClr>
                </a:solidFill>
                <a:latin typeface="Microsoft New Tai Lue" panose="020B0502040204020203" pitchFamily="34" charset="0"/>
                <a:cs typeface="Microsoft New Tai Lue" panose="020B0502040204020203" pitchFamily="34" charset="0"/>
              </a:rPr>
              <a:t>prevent</a:t>
            </a:r>
            <a:r>
              <a:rPr lang="en-US" altLang="en-US" dirty="0">
                <a:solidFill>
                  <a:schemeClr val="tx1">
                    <a:lumMod val="95000"/>
                    <a:lumOff val="5000"/>
                  </a:schemeClr>
                </a:solidFill>
                <a:latin typeface="Microsoft New Tai Lue" panose="020B0502040204020203" pitchFamily="34" charset="0"/>
                <a:cs typeface="Microsoft New Tai Lue" panose="020B0502040204020203" pitchFamily="34" charset="0"/>
              </a:rPr>
              <a:t> (re)lapse into conflict and to sustain peace, especially in situations where other sources of funding are not forthcoming.   </a:t>
            </a:r>
          </a:p>
          <a:p>
            <a:pPr>
              <a:lnSpc>
                <a:spcPct val="80000"/>
              </a:lnSpc>
              <a:spcBef>
                <a:spcPct val="20000"/>
              </a:spcBef>
            </a:pPr>
            <a:endParaRPr lang="en-US" b="1" dirty="0">
              <a:solidFill>
                <a:schemeClr val="hlink"/>
              </a:solidFill>
              <a:latin typeface="Calibri" pitchFamily="34" charset="0"/>
            </a:endParaRPr>
          </a:p>
          <a:p>
            <a:pPr>
              <a:lnSpc>
                <a:spcPct val="80000"/>
              </a:lnSpc>
              <a:spcBef>
                <a:spcPct val="20000"/>
              </a:spcBef>
            </a:pPr>
            <a:r>
              <a:rPr lang="en-US" b="1" dirty="0">
                <a:solidFill>
                  <a:schemeClr val="hlink"/>
                </a:solidFill>
                <a:latin typeface="Calibri" pitchFamily="34" charset="0"/>
              </a:rPr>
              <a:t>Strategic </a:t>
            </a:r>
            <a:endParaRPr lang="en-US" dirty="0">
              <a:latin typeface="Calibri" pitchFamily="34" charset="0"/>
            </a:endParaRPr>
          </a:p>
          <a:p>
            <a:pPr marL="356054" indent="-356054" defTabSz="949478">
              <a:lnSpc>
                <a:spcPct val="80000"/>
              </a:lnSpc>
              <a:spcBef>
                <a:spcPct val="20000"/>
              </a:spcBef>
              <a:defRPr/>
            </a:pPr>
            <a:r>
              <a:rPr lang="en-US" dirty="0">
                <a:solidFill>
                  <a:schemeClr val="hlink"/>
                </a:solidFill>
                <a:latin typeface="Calibri" pitchFamily="34" charset="0"/>
              </a:rPr>
              <a:t>	</a:t>
            </a:r>
            <a:r>
              <a:rPr lang="en-US" dirty="0">
                <a:latin typeface="Calibri" pitchFamily="34" charset="0"/>
              </a:rPr>
              <a:t>(1)</a:t>
            </a:r>
            <a:r>
              <a:rPr lang="en-US" dirty="0">
                <a:solidFill>
                  <a:schemeClr val="hlink"/>
                </a:solidFill>
                <a:latin typeface="Calibri" pitchFamily="34" charset="0"/>
              </a:rPr>
              <a:t> </a:t>
            </a:r>
            <a:r>
              <a:rPr lang="en-US" b="1" dirty="0">
                <a:latin typeface="Calibri" pitchFamily="34" charset="0"/>
              </a:rPr>
              <a:t>Responds </a:t>
            </a:r>
            <a:r>
              <a:rPr lang="en-US" b="1" dirty="0">
                <a:solidFill>
                  <a:srgbClr val="FF0000"/>
                </a:solidFill>
                <a:latin typeface="Calibri" pitchFamily="34" charset="0"/>
              </a:rPr>
              <a:t>rapidly</a:t>
            </a:r>
            <a:r>
              <a:rPr lang="en-US" b="1" dirty="0">
                <a:latin typeface="Calibri" pitchFamily="34" charset="0"/>
              </a:rPr>
              <a:t> to support </a:t>
            </a:r>
            <a:r>
              <a:rPr lang="en-US" b="1" dirty="0">
                <a:solidFill>
                  <a:srgbClr val="FF0000"/>
                </a:solidFill>
                <a:latin typeface="Calibri" pitchFamily="34" charset="0"/>
              </a:rPr>
              <a:t>critical post-crisis or post-conflict transition moments</a:t>
            </a:r>
            <a:r>
              <a:rPr lang="en-US" dirty="0">
                <a:solidFill>
                  <a:srgbClr val="FF0000"/>
                </a:solidFill>
                <a:latin typeface="Calibri" pitchFamily="34" charset="0"/>
              </a:rPr>
              <a:t>: In early “post-conflict” days PBF supports the rapid reinforcement of governments and actors involved in building sustainable peace. It seeks to enable the international community, and in particular the United Nations’ leadership, to be more responsive to peacebuilding. </a:t>
            </a:r>
          </a:p>
          <a:p>
            <a:pPr marL="356054" indent="-356054" defTabSz="949478">
              <a:lnSpc>
                <a:spcPct val="80000"/>
              </a:lnSpc>
              <a:spcBef>
                <a:spcPct val="20000"/>
              </a:spcBef>
              <a:defRPr/>
            </a:pPr>
            <a:endParaRPr lang="en-US" dirty="0">
              <a:latin typeface="Calibri" pitchFamily="34" charset="0"/>
            </a:endParaRPr>
          </a:p>
          <a:p>
            <a:pPr marL="356054" indent="-356054" defTabSz="949478">
              <a:lnSpc>
                <a:spcPct val="80000"/>
              </a:lnSpc>
              <a:spcBef>
                <a:spcPct val="20000"/>
              </a:spcBef>
              <a:defRPr/>
            </a:pPr>
            <a:r>
              <a:rPr lang="en-US" dirty="0">
                <a:solidFill>
                  <a:srgbClr val="FF0000"/>
                </a:solidFill>
                <a:latin typeface="Calibri" pitchFamily="34" charset="0"/>
              </a:rPr>
              <a:t>	</a:t>
            </a:r>
            <a:r>
              <a:rPr lang="en-US" dirty="0">
                <a:latin typeface="Calibri" pitchFamily="34" charset="0"/>
              </a:rPr>
              <a:t>(2) </a:t>
            </a:r>
            <a:r>
              <a:rPr lang="en-US" b="1" dirty="0">
                <a:latin typeface="Calibri" pitchFamily="34" charset="0"/>
              </a:rPr>
              <a:t>Provides </a:t>
            </a:r>
            <a:r>
              <a:rPr lang="en-US" b="1" dirty="0">
                <a:solidFill>
                  <a:srgbClr val="FF0000"/>
                </a:solidFill>
                <a:latin typeface="Calibri" pitchFamily="34" charset="0"/>
              </a:rPr>
              <a:t>multi-year support to stay the course to consolidate peace</a:t>
            </a:r>
            <a:r>
              <a:rPr lang="en-US" dirty="0">
                <a:solidFill>
                  <a:srgbClr val="FF0000"/>
                </a:solidFill>
                <a:latin typeface="Calibri" pitchFamily="34" charset="0"/>
              </a:rPr>
              <a:t> (</a:t>
            </a:r>
            <a:r>
              <a:rPr lang="en-US" dirty="0">
                <a:latin typeface="Calibri" pitchFamily="34" charset="0"/>
              </a:rPr>
              <a:t>country demand and commitment): </a:t>
            </a:r>
            <a:r>
              <a:rPr lang="en-US" altLang="en-US" i="1" dirty="0">
                <a:solidFill>
                  <a:prstClr val="black"/>
                </a:solidFill>
              </a:rPr>
              <a:t>When a country’s leadership commits itself to tackling the issues that drive violent conflict, the PBF seeks to provide support to help the state increase its responsiveness to its citizens. </a:t>
            </a:r>
          </a:p>
          <a:p>
            <a:pPr marL="356054" indent="-356054" defTabSz="949478">
              <a:lnSpc>
                <a:spcPct val="80000"/>
              </a:lnSpc>
              <a:spcBef>
                <a:spcPct val="20000"/>
              </a:spcBef>
              <a:defRPr/>
            </a:pPr>
            <a:endParaRPr lang="en-US" altLang="en-US" i="1" dirty="0">
              <a:solidFill>
                <a:prstClr val="black"/>
              </a:solidFill>
            </a:endParaRPr>
          </a:p>
          <a:p>
            <a:pPr>
              <a:lnSpc>
                <a:spcPct val="80000"/>
              </a:lnSpc>
              <a:spcBef>
                <a:spcPct val="20000"/>
              </a:spcBef>
            </a:pPr>
            <a:r>
              <a:rPr lang="en-US" b="1" dirty="0">
                <a:solidFill>
                  <a:schemeClr val="hlink"/>
                </a:solidFill>
                <a:latin typeface="Calibri" pitchFamily="34" charset="0"/>
              </a:rPr>
              <a:t>Catalytic</a:t>
            </a:r>
            <a:r>
              <a:rPr lang="en-US" b="1" dirty="0">
                <a:latin typeface="Calibri" pitchFamily="34" charset="0"/>
              </a:rPr>
              <a:t> - </a:t>
            </a:r>
            <a:r>
              <a:rPr lang="en-AU" altLang="en-US" b="1" dirty="0">
                <a:ea typeface="MS PGothic" charset="-128"/>
              </a:rPr>
              <a:t>financial and process, so the scale of its support can be much larger than the size of PBF funds</a:t>
            </a:r>
            <a:endParaRPr lang="en-US" b="1" dirty="0">
              <a:latin typeface="Calibri" pitchFamily="34" charset="0"/>
            </a:endParaRPr>
          </a:p>
          <a:p>
            <a:pPr marL="356054" indent="-356054">
              <a:lnSpc>
                <a:spcPct val="80000"/>
              </a:lnSpc>
              <a:spcBef>
                <a:spcPct val="20000"/>
              </a:spcBef>
            </a:pPr>
            <a:r>
              <a:rPr lang="en-US" dirty="0">
                <a:latin typeface="Calibri" pitchFamily="34" charset="0"/>
              </a:rPr>
              <a:t>	(1) Funding leverage</a:t>
            </a:r>
          </a:p>
          <a:p>
            <a:pPr marL="356054" indent="-356054">
              <a:lnSpc>
                <a:spcPct val="80000"/>
              </a:lnSpc>
              <a:spcBef>
                <a:spcPct val="20000"/>
              </a:spcBef>
            </a:pPr>
            <a:r>
              <a:rPr lang="en-US" dirty="0">
                <a:latin typeface="Calibri" pitchFamily="34" charset="0"/>
              </a:rPr>
              <a:t>	(2) Unblocking a stalled peace process </a:t>
            </a:r>
          </a:p>
          <a:p>
            <a:pPr>
              <a:lnSpc>
                <a:spcPct val="80000"/>
              </a:lnSpc>
              <a:spcBef>
                <a:spcPct val="20000"/>
              </a:spcBef>
            </a:pPr>
            <a:endParaRPr lang="en-US" dirty="0"/>
          </a:p>
          <a:p>
            <a:pPr>
              <a:lnSpc>
                <a:spcPct val="80000"/>
              </a:lnSpc>
              <a:spcBef>
                <a:spcPct val="20000"/>
              </a:spcBef>
            </a:pPr>
            <a:r>
              <a:rPr lang="en-US" b="1" dirty="0">
                <a:solidFill>
                  <a:schemeClr val="hlink"/>
                </a:solidFill>
                <a:latin typeface="Calibri" pitchFamily="34" charset="0"/>
              </a:rPr>
              <a:t>Risk-taking - Filling critical funding gaps</a:t>
            </a:r>
          </a:p>
          <a:p>
            <a:pPr marL="356054" indent="-356054">
              <a:lnSpc>
                <a:spcPct val="80000"/>
              </a:lnSpc>
              <a:spcBef>
                <a:spcPct val="20000"/>
              </a:spcBef>
            </a:pPr>
            <a:r>
              <a:rPr lang="en-US" dirty="0">
                <a:latin typeface="Calibri" pitchFamily="34" charset="0"/>
              </a:rPr>
              <a:t>	Other donors unwilling to </a:t>
            </a:r>
            <a:r>
              <a:rPr lang="en-US" dirty="0">
                <a:solidFill>
                  <a:srgbClr val="FF0000"/>
                </a:solidFill>
                <a:latin typeface="Calibri" pitchFamily="34" charset="0"/>
              </a:rPr>
              <a:t>take the risk</a:t>
            </a:r>
          </a:p>
          <a:p>
            <a:endParaRPr lang="en-US" dirty="0"/>
          </a:p>
        </p:txBody>
      </p:sp>
      <p:sp>
        <p:nvSpPr>
          <p:cNvPr id="4" name="Slide Number Placeholder 3"/>
          <p:cNvSpPr>
            <a:spLocks noGrp="1"/>
          </p:cNvSpPr>
          <p:nvPr>
            <p:ph type="sldNum" sz="quarter" idx="10"/>
          </p:nvPr>
        </p:nvSpPr>
        <p:spPr/>
        <p:txBody>
          <a:bodyPr/>
          <a:lstStyle/>
          <a:p>
            <a:fld id="{0C6578A6-16B9-744A-B567-B981C1984BCF}" type="slidenum">
              <a:rPr lang="en-US" smtClean="0"/>
              <a:t>5</a:t>
            </a:fld>
            <a:endParaRPr lang="en-US"/>
          </a:p>
        </p:txBody>
      </p:sp>
    </p:spTree>
    <p:extLst>
      <p:ext uri="{BB962C8B-B14F-4D97-AF65-F5344CB8AC3E}">
        <p14:creationId xmlns:p14="http://schemas.microsoft.com/office/powerpoint/2010/main" val="195689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altLang="en-US" dirty="0">
                <a:cs typeface="Microsoft New Tai Lue" panose="020B0502040204020203" pitchFamily="34" charset="0"/>
              </a:rPr>
              <a:t>New directions provided by 2015 global review of UN peacebuilding &amp; peacekeeping and commitments of Sustaining Peace Resolutions adopted by the Security Council and General Assembly: </a:t>
            </a:r>
            <a:r>
              <a:rPr lang="en-US" altLang="en-US" b="1" dirty="0">
                <a:cs typeface="Microsoft New Tai Lue" panose="020B0502040204020203" pitchFamily="34" charset="0"/>
              </a:rPr>
              <a:t>prevention, root causes  &amp; peace continuum.</a:t>
            </a:r>
          </a:p>
          <a:p>
            <a:pPr>
              <a:spcAft>
                <a:spcPts val="611"/>
              </a:spcAft>
            </a:pPr>
            <a:endParaRPr lang="en-US" altLang="en-US" dirty="0">
              <a:cs typeface="Microsoft New Tai Lue" panose="020B0502040204020203" pitchFamily="34" charset="0"/>
            </a:endParaRPr>
          </a:p>
          <a:p>
            <a:pPr>
              <a:spcAft>
                <a:spcPts val="611"/>
              </a:spcAft>
            </a:pPr>
            <a:r>
              <a:rPr lang="en-US" altLang="en-US" dirty="0">
                <a:cs typeface="Microsoft New Tai Lue" panose="020B0502040204020203" pitchFamily="34" charset="0"/>
              </a:rPr>
              <a:t>New threats to peace including radicalization, terrorism, mass displacement and refugee crisis.</a:t>
            </a:r>
          </a:p>
          <a:p>
            <a:endParaRPr lang="en-GB" dirty="0"/>
          </a:p>
        </p:txBody>
      </p:sp>
      <p:sp>
        <p:nvSpPr>
          <p:cNvPr id="4" name="Slide Number Placeholder 3"/>
          <p:cNvSpPr>
            <a:spLocks noGrp="1"/>
          </p:cNvSpPr>
          <p:nvPr>
            <p:ph type="sldNum" sz="quarter" idx="10"/>
          </p:nvPr>
        </p:nvSpPr>
        <p:spPr/>
        <p:txBody>
          <a:bodyPr/>
          <a:lstStyle/>
          <a:p>
            <a:fld id="{0C6578A6-16B9-744A-B567-B981C1984BCF}" type="slidenum">
              <a:rPr lang="en-US" smtClean="0"/>
              <a:t>6</a:t>
            </a:fld>
            <a:endParaRPr lang="en-US"/>
          </a:p>
        </p:txBody>
      </p:sp>
    </p:spTree>
    <p:extLst>
      <p:ext uri="{BB962C8B-B14F-4D97-AF65-F5344CB8AC3E}">
        <p14:creationId xmlns:p14="http://schemas.microsoft.com/office/powerpoint/2010/main" val="133599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3AB6DCE7-5C7A-8442-B901-8523EC61B201}" type="slidenum">
              <a:rPr lang="en-US" smtClean="0"/>
              <a:t>7</a:t>
            </a:fld>
            <a:endParaRPr lang="en-US"/>
          </a:p>
        </p:txBody>
      </p:sp>
    </p:spTree>
    <p:extLst>
      <p:ext uri="{BB962C8B-B14F-4D97-AF65-F5344CB8AC3E}">
        <p14:creationId xmlns:p14="http://schemas.microsoft.com/office/powerpoint/2010/main" val="1149009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project should</a:t>
            </a:r>
            <a:r>
              <a:rPr lang="en-US" baseline="0" dirty="0"/>
              <a:t> be loosely aligned with one the four priority areas, but can be aligned with more than one focus area,</a:t>
            </a:r>
          </a:p>
          <a:p>
            <a:endParaRPr lang="en-US" baseline="0" dirty="0"/>
          </a:p>
          <a:p>
            <a:r>
              <a:rPr lang="en-GB" u="sng" dirty="0"/>
              <a:t>Particular preference</a:t>
            </a:r>
            <a:r>
              <a:rPr lang="en-GB" dirty="0"/>
              <a:t> will be given to innovative projects proposing, creative interventions and approaches to address a particular peacebuilding challenge. This could include, but is not limited to projects focused on:</a:t>
            </a:r>
          </a:p>
          <a:p>
            <a:pPr lvl="0"/>
            <a:r>
              <a:rPr lang="en-GB" dirty="0"/>
              <a:t>Facilitating women’s and/or young people’s access to decision-making bodies</a:t>
            </a:r>
          </a:p>
          <a:p>
            <a:pPr lvl="0"/>
            <a:r>
              <a:rPr lang="en-GB" dirty="0"/>
              <a:t>Innovative ways to integrate gender and/or youth in justice and SSR processes</a:t>
            </a:r>
          </a:p>
          <a:p>
            <a:pPr lvl="0"/>
            <a:r>
              <a:rPr lang="en-GB" dirty="0"/>
              <a:t>Natural resource management and climate change mitigation</a:t>
            </a:r>
          </a:p>
          <a:p>
            <a:pPr lvl="0"/>
            <a:r>
              <a:rPr lang="en-GB" dirty="0"/>
              <a:t>Women’s and/or young people’s role in preventing violent extremism and terrorism (in line with Security Council resolution 2242 and 2250)</a:t>
            </a:r>
          </a:p>
          <a:p>
            <a:pPr lvl="0"/>
            <a:r>
              <a:rPr lang="en-GB" dirty="0"/>
              <a:t>Projects involving the use of social media and innovative technologies, etc.</a:t>
            </a:r>
          </a:p>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8</a:t>
            </a:fld>
            <a:endParaRPr lang="en-US"/>
          </a:p>
        </p:txBody>
      </p:sp>
    </p:spTree>
    <p:extLst>
      <p:ext uri="{BB962C8B-B14F-4D97-AF65-F5344CB8AC3E}">
        <p14:creationId xmlns:p14="http://schemas.microsoft.com/office/powerpoint/2010/main" val="1338475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9</a:t>
            </a:fld>
            <a:endParaRPr lang="en-US"/>
          </a:p>
        </p:txBody>
      </p:sp>
    </p:spTree>
    <p:extLst>
      <p:ext uri="{BB962C8B-B14F-4D97-AF65-F5344CB8AC3E}">
        <p14:creationId xmlns:p14="http://schemas.microsoft.com/office/powerpoint/2010/main" val="2629238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6DCE7-5C7A-8442-B901-8523EC61B201}" type="slidenum">
              <a:rPr lang="en-US" smtClean="0"/>
              <a:t>11</a:t>
            </a:fld>
            <a:endParaRPr lang="en-US"/>
          </a:p>
        </p:txBody>
      </p:sp>
    </p:spTree>
    <p:extLst>
      <p:ext uri="{BB962C8B-B14F-4D97-AF65-F5344CB8AC3E}">
        <p14:creationId xmlns:p14="http://schemas.microsoft.com/office/powerpoint/2010/main" val="1657184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492071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48390466"/>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6858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19200"/>
            <a:ext cx="8229600" cy="5257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1567728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spcBef>
          <a:spcPct val="0"/>
        </a:spcBef>
        <a:buNone/>
        <a:defRPr sz="4400" b="1" kern="1200">
          <a:solidFill>
            <a:schemeClr val="tx2"/>
          </a:solidFill>
          <a:effectLst/>
          <a:latin typeface="Microsoft Tai Le" panose="020B0502040204020203" pitchFamily="34" charset="0"/>
          <a:ea typeface="+mj-ea"/>
          <a:cs typeface="Microsoft Tai Le"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effectLst/>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effectLst/>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effectLst/>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effectLst/>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effectLst/>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5" Type="http://schemas.openxmlformats.org/officeDocument/2006/relationships/image" Target="../media/image2.jpeg"/><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828800" y="1524000"/>
            <a:ext cx="5880121" cy="5140484"/>
          </a:xfrm>
          <a:prstGeom prst="rect">
            <a:avLst/>
          </a:prstGeom>
        </p:spPr>
      </p:pic>
      <p:sp>
        <p:nvSpPr>
          <p:cNvPr id="2" name="Title 1"/>
          <p:cNvSpPr>
            <a:spLocks noGrp="1"/>
          </p:cNvSpPr>
          <p:nvPr>
            <p:ph type="ctrTitle"/>
          </p:nvPr>
        </p:nvSpPr>
        <p:spPr>
          <a:xfrm>
            <a:off x="420130" y="2438400"/>
            <a:ext cx="8382000" cy="1470025"/>
          </a:xfrm>
        </p:spPr>
        <p:txBody>
          <a:bodyPr>
            <a:normAutofit/>
          </a:bodyPr>
          <a:lstStyle/>
          <a:p>
            <a:pPr algn="ctr"/>
            <a:r>
              <a:rPr lang="fr-CA" sz="3600" b="1" dirty="0"/>
              <a:t>Webinaire 1</a:t>
            </a:r>
            <a:br>
              <a:rPr lang="fr-CA" sz="3600" b="1" dirty="0"/>
            </a:br>
            <a:r>
              <a:rPr lang="fr-CA" sz="3600" b="1" dirty="0"/>
              <a:t>LE PBF: INTRODUCTION</a:t>
            </a:r>
          </a:p>
        </p:txBody>
      </p:sp>
      <p:sp>
        <p:nvSpPr>
          <p:cNvPr id="3" name="Subtitle 2"/>
          <p:cNvSpPr>
            <a:spLocks noGrp="1"/>
          </p:cNvSpPr>
          <p:nvPr>
            <p:ph type="subTitle" idx="1"/>
          </p:nvPr>
        </p:nvSpPr>
        <p:spPr>
          <a:xfrm>
            <a:off x="1416050" y="4191000"/>
            <a:ext cx="6584950" cy="1828800"/>
          </a:xfrm>
        </p:spPr>
        <p:txBody>
          <a:bodyPr>
            <a:normAutofit/>
          </a:bodyPr>
          <a:lstStyle/>
          <a:p>
            <a:r>
              <a:rPr lang="en-US" sz="2800" b="1" dirty="0">
                <a:solidFill>
                  <a:schemeClr val="tx1"/>
                </a:solidFill>
              </a:rPr>
              <a:t>#GYPI 2018</a:t>
            </a:r>
          </a:p>
          <a:p>
            <a:endParaRPr lang="en-US" sz="2800" b="1" dirty="0">
              <a:solidFill>
                <a:schemeClr val="tx1"/>
              </a:solidFill>
            </a:endParaRPr>
          </a:p>
          <a:p>
            <a:r>
              <a:rPr lang="en-US" sz="2800" b="1" dirty="0">
                <a:solidFill>
                  <a:schemeClr val="tx1"/>
                </a:solidFill>
              </a:rPr>
              <a:t>14 </a:t>
            </a:r>
            <a:r>
              <a:rPr lang="en-US" sz="2800" b="1" dirty="0" err="1">
                <a:solidFill>
                  <a:schemeClr val="tx1"/>
                </a:solidFill>
              </a:rPr>
              <a:t>mai</a:t>
            </a:r>
            <a:r>
              <a:rPr lang="en-US" sz="2800" b="1" dirty="0">
                <a:solidFill>
                  <a:schemeClr val="tx1"/>
                </a:solidFill>
              </a:rPr>
              <a:t> 2018</a:t>
            </a:r>
          </a:p>
          <a:p>
            <a:endParaRPr lang="en-US" sz="2800" b="1"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57600" y="381000"/>
            <a:ext cx="5289804" cy="929410"/>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0130" y="381000"/>
            <a:ext cx="2124075" cy="1971675"/>
          </a:xfrm>
          <a:prstGeom prst="rect">
            <a:avLst/>
          </a:prstGeom>
        </p:spPr>
      </p:pic>
    </p:spTree>
    <p:extLst>
      <p:ext uri="{BB962C8B-B14F-4D97-AF65-F5344CB8AC3E}">
        <p14:creationId xmlns:p14="http://schemas.microsoft.com/office/powerpoint/2010/main" val="39771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600200" y="1371600"/>
            <a:ext cx="5880121" cy="5140484"/>
          </a:xfrm>
          <a:prstGeom prst="rect">
            <a:avLst/>
          </a:prstGeom>
        </p:spPr>
      </p:pic>
      <p:sp>
        <p:nvSpPr>
          <p:cNvPr id="3" name="Content Placeholder 2"/>
          <p:cNvSpPr>
            <a:spLocks noGrp="1"/>
          </p:cNvSpPr>
          <p:nvPr>
            <p:ph idx="1"/>
          </p:nvPr>
        </p:nvSpPr>
        <p:spPr>
          <a:xfrm>
            <a:off x="1570630" y="2121813"/>
            <a:ext cx="6447395" cy="3640058"/>
          </a:xfrm>
        </p:spPr>
        <p:txBody>
          <a:bodyPr>
            <a:normAutofit/>
          </a:bodyPr>
          <a:lstStyle/>
          <a:p>
            <a:pPr marL="0" indent="0" algn="ctr">
              <a:buNone/>
            </a:pPr>
            <a:r>
              <a:rPr lang="en-GB" sz="2400" b="1" dirty="0"/>
              <a:t> </a:t>
            </a:r>
            <a:r>
              <a:rPr lang="en-GB" sz="5400" b="1" dirty="0"/>
              <a:t>Information sur la</a:t>
            </a:r>
          </a:p>
          <a:p>
            <a:pPr marL="0" indent="0" algn="ctr">
              <a:buNone/>
            </a:pPr>
            <a:r>
              <a:rPr lang="en-GB" sz="5400" b="1" dirty="0"/>
              <a:t>GYPI 2018 du PBF</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419857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543800" cy="685800"/>
          </a:xfrm>
        </p:spPr>
        <p:txBody>
          <a:bodyPr>
            <a:noAutofit/>
          </a:bodyPr>
          <a:lstStyle/>
          <a:p>
            <a:r>
              <a:rPr lang="en-US" sz="4000" dirty="0">
                <a:latin typeface="+mn-lt"/>
              </a:rPr>
              <a:t>Justification de la GYPI pour le PBF</a:t>
            </a:r>
            <a:endParaRPr lang="en-GB" sz="4000" dirty="0">
              <a:latin typeface="+mn-lt"/>
            </a:endParaRPr>
          </a:p>
        </p:txBody>
      </p:sp>
      <p:sp>
        <p:nvSpPr>
          <p:cNvPr id="3" name="Content Placeholder 2"/>
          <p:cNvSpPr>
            <a:spLocks noGrp="1"/>
          </p:cNvSpPr>
          <p:nvPr>
            <p:ph idx="1"/>
          </p:nvPr>
        </p:nvSpPr>
        <p:spPr>
          <a:xfrm>
            <a:off x="457200" y="1219200"/>
            <a:ext cx="8382000" cy="5257800"/>
          </a:xfrm>
        </p:spPr>
        <p:txBody>
          <a:bodyPr>
            <a:normAutofit fontScale="92500" lnSpcReduction="20000"/>
          </a:bodyPr>
          <a:lstStyle/>
          <a:p>
            <a:pPr marL="0" indent="0">
              <a:buNone/>
            </a:pPr>
            <a:r>
              <a:rPr lang="fr-CA" sz="2800" u="sng" dirty="0">
                <a:latin typeface="+mn-lt"/>
              </a:rPr>
              <a:t>Initiative de promotion des jeunes</a:t>
            </a:r>
          </a:p>
          <a:p>
            <a:r>
              <a:rPr lang="fr-CA" sz="2500" dirty="0">
                <a:latin typeface="+mn-lt"/>
              </a:rPr>
              <a:t>Résolution du Conseil de sécurité 2250 sur les jeunes, la paix et la sécurité, adoptée en 2015.</a:t>
            </a:r>
          </a:p>
          <a:p>
            <a:r>
              <a:rPr lang="fr-FR" sz="2500" dirty="0">
                <a:latin typeface="+mn-lt"/>
              </a:rPr>
              <a:t>Les jeunes ont toujours été parties prenantes mais, suite à la résolution, le PBF encourage les approches novatrices appuyant la </a:t>
            </a:r>
            <a:r>
              <a:rPr lang="fr-FR" sz="2500" b="1" dirty="0">
                <a:latin typeface="+mn-lt"/>
              </a:rPr>
              <a:t>contribution positive </a:t>
            </a:r>
            <a:r>
              <a:rPr lang="fr-FR" sz="2500" dirty="0">
                <a:latin typeface="+mn-lt"/>
              </a:rPr>
              <a:t>des jeunes à la consolidation de la paix</a:t>
            </a:r>
            <a:r>
              <a:rPr lang="fr-CA" sz="2500" dirty="0">
                <a:latin typeface="+mn-lt"/>
              </a:rPr>
              <a:t>.</a:t>
            </a:r>
          </a:p>
          <a:p>
            <a:endParaRPr lang="fr-CA" sz="1900" dirty="0">
              <a:latin typeface="+mn-lt"/>
            </a:endParaRPr>
          </a:p>
          <a:p>
            <a:pPr marL="0" indent="0">
              <a:buNone/>
            </a:pPr>
            <a:r>
              <a:rPr lang="fr-CA" sz="2800" u="sng" dirty="0">
                <a:latin typeface="+mn-lt"/>
              </a:rPr>
              <a:t>Initiative de promotion de l’égalité des sexes</a:t>
            </a:r>
          </a:p>
          <a:p>
            <a:r>
              <a:rPr lang="fr-FR" sz="2500" dirty="0">
                <a:latin typeface="+mn-lt"/>
              </a:rPr>
              <a:t>La participation des femmes permet d’obtenir de meilleurs résultats en matière de consolidation de la paix</a:t>
            </a:r>
          </a:p>
          <a:p>
            <a:r>
              <a:rPr lang="fr-FR" sz="2500" dirty="0">
                <a:latin typeface="+mn-lt"/>
              </a:rPr>
              <a:t>Les approches prenant en compte la problématique hommes-femmes s’attaquent mieux aux causes profondes</a:t>
            </a:r>
          </a:p>
          <a:p>
            <a:r>
              <a:rPr lang="fr-FR" sz="2500" dirty="0">
                <a:latin typeface="+mn-lt"/>
              </a:rPr>
              <a:t>PBSO est engagé à atteindre l’objectif des 15 % du Secrétaire général – objectif atteint en 2015 et dépassé en 2016 (19.2%) et en </a:t>
            </a:r>
            <a:r>
              <a:rPr lang="en-US" sz="2500" dirty="0">
                <a:latin typeface="+mn-lt"/>
              </a:rPr>
              <a:t>2017 (30%)</a:t>
            </a:r>
            <a:endParaRPr lang="fr-FR" sz="2500" dirty="0">
              <a:latin typeface="+mn-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1702440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47637"/>
            <a:ext cx="8229600" cy="685800"/>
          </a:xfrm>
        </p:spPr>
        <p:txBody>
          <a:bodyPr>
            <a:normAutofit/>
          </a:bodyPr>
          <a:lstStyle/>
          <a:p>
            <a:r>
              <a:rPr lang="en-US" sz="3600" dirty="0">
                <a:latin typeface="+mn-lt"/>
              </a:rPr>
              <a:t>GYPI 2018 – Pays </a:t>
            </a:r>
            <a:r>
              <a:rPr lang="fr-CA" sz="3600" dirty="0">
                <a:latin typeface="+mn-lt"/>
              </a:rPr>
              <a:t>éligibles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52400"/>
            <a:ext cx="944005" cy="876274"/>
          </a:xfrm>
          <a:prstGeom prst="rect">
            <a:avLst/>
          </a:prstGeom>
        </p:spPr>
      </p:pic>
      <p:sp>
        <p:nvSpPr>
          <p:cNvPr id="3" name="Content Placeholder 2"/>
          <p:cNvSpPr>
            <a:spLocks noGrp="1"/>
          </p:cNvSpPr>
          <p:nvPr>
            <p:ph idx="1"/>
          </p:nvPr>
        </p:nvSpPr>
        <p:spPr>
          <a:xfrm>
            <a:off x="533400" y="1219200"/>
            <a:ext cx="8403626" cy="5638800"/>
          </a:xfrm>
        </p:spPr>
        <p:txBody>
          <a:bodyPr numCol="2">
            <a:normAutofit fontScale="40000" lnSpcReduction="20000"/>
          </a:bodyPr>
          <a:lstStyle/>
          <a:p>
            <a:pPr lvl="0"/>
            <a:r>
              <a:rPr lang="fr-CA" sz="7000" b="1" dirty="0"/>
              <a:t>Burundi</a:t>
            </a:r>
          </a:p>
          <a:p>
            <a:pPr lvl="0"/>
            <a:r>
              <a:rPr lang="fr-CA" sz="7000" b="1" dirty="0"/>
              <a:t>Colombie</a:t>
            </a:r>
          </a:p>
          <a:p>
            <a:pPr lvl="0"/>
            <a:r>
              <a:rPr lang="fr-CA" sz="7000" b="1" dirty="0"/>
              <a:t>Côte d'Ivoire</a:t>
            </a:r>
          </a:p>
          <a:p>
            <a:pPr lvl="0"/>
            <a:r>
              <a:rPr lang="fr-CA" sz="7000" b="1" dirty="0"/>
              <a:t>Guatemala</a:t>
            </a:r>
          </a:p>
          <a:p>
            <a:pPr lvl="0"/>
            <a:r>
              <a:rPr lang="fr-CA" sz="7000" b="1" dirty="0"/>
              <a:t>Guinée</a:t>
            </a:r>
          </a:p>
          <a:p>
            <a:pPr lvl="0"/>
            <a:r>
              <a:rPr lang="fr-CA" sz="7000" b="1" dirty="0"/>
              <a:t>Guinée-Bissau</a:t>
            </a:r>
          </a:p>
          <a:p>
            <a:pPr lvl="0"/>
            <a:r>
              <a:rPr lang="fr-CA" sz="7000" b="1" dirty="0"/>
              <a:t>Kirghizistan</a:t>
            </a:r>
          </a:p>
          <a:p>
            <a:pPr lvl="0"/>
            <a:r>
              <a:rPr lang="fr-CA" sz="7000" b="1" dirty="0"/>
              <a:t>Iles Solomon</a:t>
            </a:r>
          </a:p>
          <a:p>
            <a:pPr lvl="0"/>
            <a:r>
              <a:rPr lang="fr-CA" sz="7000" b="1" dirty="0"/>
              <a:t>Libéria</a:t>
            </a:r>
          </a:p>
          <a:p>
            <a:pPr lvl="0"/>
            <a:r>
              <a:rPr lang="fr-CA" sz="7000" b="1" dirty="0"/>
              <a:t>Madagascar</a:t>
            </a:r>
          </a:p>
          <a:p>
            <a:pPr lvl="0"/>
            <a:r>
              <a:rPr lang="fr-CA" sz="7000" b="1" dirty="0"/>
              <a:t>Mali </a:t>
            </a:r>
          </a:p>
          <a:p>
            <a:pPr lvl="0"/>
            <a:r>
              <a:rPr lang="fr-CA" sz="7000" b="1" dirty="0"/>
              <a:t>Myanmar</a:t>
            </a:r>
          </a:p>
          <a:p>
            <a:pPr lvl="0"/>
            <a:r>
              <a:rPr lang="fr-CA" sz="7000" b="1" dirty="0"/>
              <a:t>Niger</a:t>
            </a:r>
          </a:p>
          <a:p>
            <a:r>
              <a:rPr lang="fr-CA" sz="7000" b="1" dirty="0"/>
              <a:t>Papouasie-Nouvelle-Guinée</a:t>
            </a:r>
          </a:p>
          <a:p>
            <a:r>
              <a:rPr lang="fr-CA" sz="7000" b="1" dirty="0"/>
              <a:t>République Centrafricaine</a:t>
            </a:r>
          </a:p>
          <a:p>
            <a:pPr lvl="0"/>
            <a:r>
              <a:rPr lang="fr-CA" sz="7000" b="1" dirty="0"/>
              <a:t>République démocratique du Congo</a:t>
            </a:r>
          </a:p>
          <a:p>
            <a:pPr lvl="0"/>
            <a:r>
              <a:rPr lang="fr-CA" sz="7000" b="1" dirty="0"/>
              <a:t>Sierra Leone</a:t>
            </a:r>
          </a:p>
          <a:p>
            <a:pPr lvl="0"/>
            <a:r>
              <a:rPr lang="fr-CA" sz="7000" b="1" dirty="0"/>
              <a:t>Somalie </a:t>
            </a:r>
          </a:p>
          <a:p>
            <a:pPr lvl="0"/>
            <a:r>
              <a:rPr lang="fr-CA" sz="7000" b="1" dirty="0"/>
              <a:t>Soudan du Sud</a:t>
            </a:r>
          </a:p>
          <a:p>
            <a:pPr lvl="0"/>
            <a:r>
              <a:rPr lang="fr-CA" sz="7000" b="1" dirty="0"/>
              <a:t>Sri Lanka</a:t>
            </a:r>
          </a:p>
          <a:p>
            <a:pPr lvl="0"/>
            <a:r>
              <a:rPr lang="fr-CA" sz="7000" b="1" dirty="0"/>
              <a:t>Tchad</a:t>
            </a:r>
          </a:p>
          <a:p>
            <a:pPr lvl="0"/>
            <a:r>
              <a:rPr lang="fr-CA" sz="7000" b="1" dirty="0"/>
              <a:t>Yémen</a:t>
            </a:r>
          </a:p>
          <a:p>
            <a:endParaRPr lang="fr-CA" dirty="0"/>
          </a:p>
        </p:txBody>
      </p:sp>
    </p:spTree>
    <p:extLst>
      <p:ext uri="{BB962C8B-B14F-4D97-AF65-F5344CB8AC3E}">
        <p14:creationId xmlns:p14="http://schemas.microsoft.com/office/powerpoint/2010/main" val="3214909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66727"/>
            <a:ext cx="7239000" cy="876273"/>
          </a:xfrm>
        </p:spPr>
        <p:txBody>
          <a:bodyPr>
            <a:noAutofit/>
          </a:bodyPr>
          <a:lstStyle/>
          <a:p>
            <a:r>
              <a:rPr lang="fr-FR" sz="3200" dirty="0"/>
              <a:t>Financement des équipes de pays des Nations Unies</a:t>
            </a:r>
            <a:endParaRPr lang="en-GB" sz="3200" dirty="0"/>
          </a:p>
        </p:txBody>
      </p:sp>
      <p:sp>
        <p:nvSpPr>
          <p:cNvPr id="3" name="Content Placeholder 2"/>
          <p:cNvSpPr>
            <a:spLocks noGrp="1"/>
          </p:cNvSpPr>
          <p:nvPr>
            <p:ph idx="1"/>
          </p:nvPr>
        </p:nvSpPr>
        <p:spPr>
          <a:xfrm>
            <a:off x="457200" y="1447800"/>
            <a:ext cx="8305800" cy="4648200"/>
          </a:xfrm>
        </p:spPr>
        <p:txBody>
          <a:bodyPr>
            <a:normAutofit fontScale="92500"/>
          </a:bodyPr>
          <a:lstStyle/>
          <a:p>
            <a:pPr marL="342900" lvl="1" indent="-342900">
              <a:buFont typeface="Arial" panose="020B0604020202020204" pitchFamily="34" charset="0"/>
              <a:buChar char="•"/>
            </a:pPr>
            <a:r>
              <a:rPr lang="fr-FR" sz="2400" dirty="0">
                <a:latin typeface="Arial" panose="020B0604020202020204" pitchFamily="34" charset="0"/>
                <a:cs typeface="Arial" panose="020B0604020202020204" pitchFamily="34" charset="0"/>
              </a:rPr>
              <a:t>Les équipes de pays des Nations Unies peuvent présenter jusqu’à 2 propositions par Initiative de promotion de l’égalité des sexes et 2 par Initiative de promotion des jeunes – soit un total de 4 propositions par équipe</a:t>
            </a:r>
          </a:p>
          <a:p>
            <a:pPr marL="342900" lvl="1" indent="-342900">
              <a:buFont typeface="Arial" panose="020B0604020202020204" pitchFamily="34" charset="0"/>
              <a:buChar char="•"/>
            </a:pPr>
            <a:r>
              <a:rPr lang="fr-FR" sz="2400" dirty="0">
                <a:latin typeface="Arial" panose="020B0604020202020204" pitchFamily="34" charset="0"/>
                <a:cs typeface="Arial" panose="020B0604020202020204" pitchFamily="34" charset="0"/>
              </a:rPr>
              <a:t>Les membres de l’équipe de pays des Nations Unies peuvent déposer des candidatures conjointes impliquant jusqu’à 3 entités bénéficiaires de l’ONU</a:t>
            </a:r>
          </a:p>
          <a:p>
            <a:pPr marL="342900" lvl="1" indent="-342900">
              <a:buFont typeface="Arial" panose="020B0604020202020204" pitchFamily="34" charset="0"/>
              <a:buChar char="•"/>
            </a:pPr>
            <a:r>
              <a:rPr lang="fr-FR" sz="2400" dirty="0">
                <a:latin typeface="Arial" panose="020B0604020202020204" pitchFamily="34" charset="0"/>
                <a:cs typeface="Arial" panose="020B0604020202020204" pitchFamily="34" charset="0"/>
              </a:rPr>
              <a:t>Les opérations de maintien de la paix et missions politiques spéciales ne peuvent pas directement bénéficier des financements mais sont encouragées à soutenir les projets GYPI en partenariat avec les agences, fonds et programmes des Nations Unies et les OSC.</a:t>
            </a:r>
            <a:endParaRPr lang="en-GB" sz="2400" dirty="0">
              <a:latin typeface="Arial" panose="020B0604020202020204" pitchFamily="34" charset="0"/>
              <a:cs typeface="Arial" panose="020B0604020202020204" pitchFamily="34" charset="0"/>
            </a:endParaRP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587693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91400" cy="914400"/>
          </a:xfrm>
        </p:spPr>
        <p:txBody>
          <a:bodyPr>
            <a:normAutofit fontScale="90000"/>
          </a:bodyPr>
          <a:lstStyle/>
          <a:p>
            <a:r>
              <a:rPr lang="fr-CA" sz="3600" dirty="0">
                <a:latin typeface="+mn-lt"/>
              </a:rPr>
              <a:t>Pourquoi un financement direct des OSC?</a:t>
            </a:r>
          </a:p>
        </p:txBody>
      </p:sp>
      <p:sp>
        <p:nvSpPr>
          <p:cNvPr id="3" name="Content Placeholder 2"/>
          <p:cNvSpPr>
            <a:spLocks noGrp="1"/>
          </p:cNvSpPr>
          <p:nvPr>
            <p:ph idx="1"/>
          </p:nvPr>
        </p:nvSpPr>
        <p:spPr>
          <a:xfrm>
            <a:off x="381000" y="1447800"/>
            <a:ext cx="8458200" cy="5410200"/>
          </a:xfrm>
        </p:spPr>
        <p:txBody>
          <a:bodyPr>
            <a:noAutofit/>
          </a:bodyPr>
          <a:lstStyle/>
          <a:p>
            <a:r>
              <a:rPr lang="fr-CA" sz="2400" dirty="0">
                <a:latin typeface="Arial" panose="020B0604020202020204" pitchFamily="34" charset="0"/>
                <a:cs typeface="Arial" panose="020B0604020202020204" pitchFamily="34" charset="0"/>
              </a:rPr>
              <a:t>Reconnaît l’avantage comparatif de l’engagement de proximité et des réseaux dans les communautés locales</a:t>
            </a:r>
          </a:p>
          <a:p>
            <a:r>
              <a:rPr lang="fr-CA" sz="2400" dirty="0">
                <a:latin typeface="Arial" panose="020B0604020202020204" pitchFamily="34" charset="0"/>
                <a:cs typeface="Arial" panose="020B0604020202020204" pitchFamily="34" charset="0"/>
              </a:rPr>
              <a:t>Suit les recommandations des résolutions sur la durabilité de la paix qui visent à travailler plus directement avec la société civile en ouvrant ces appels à candidatures aux OSC et aux entités des Nations Unies</a:t>
            </a:r>
          </a:p>
          <a:p>
            <a:r>
              <a:rPr lang="fr-CA" sz="2400" dirty="0">
                <a:latin typeface="Arial" panose="020B0604020202020204" pitchFamily="34" charset="0"/>
                <a:cs typeface="Arial" panose="020B0604020202020204" pitchFamily="34" charset="0"/>
              </a:rPr>
              <a:t>Le Plan d’activités du PBF s’engage à financer directement les OSC</a:t>
            </a:r>
          </a:p>
          <a:p>
            <a:r>
              <a:rPr lang="fr-CA" sz="2400" dirty="0">
                <a:latin typeface="Arial" panose="020B0604020202020204" pitchFamily="34" charset="0"/>
                <a:cs typeface="Arial" panose="020B0604020202020204" pitchFamily="34" charset="0"/>
              </a:rPr>
              <a:t>Les budgets peuvent s’élever de </a:t>
            </a:r>
            <a:r>
              <a:rPr lang="en-GB" sz="2400" dirty="0">
                <a:latin typeface="Arial" panose="020B0604020202020204" pitchFamily="34" charset="0"/>
                <a:cs typeface="Arial" panose="020B0604020202020204" pitchFamily="34" charset="0"/>
              </a:rPr>
              <a:t>$300,000 </a:t>
            </a:r>
            <a:r>
              <a:rPr lang="en-GB" sz="2400" dirty="0" err="1">
                <a:latin typeface="Arial" panose="020B0604020202020204" pitchFamily="34" charset="0"/>
                <a:cs typeface="Arial" panose="020B0604020202020204" pitchFamily="34" charset="0"/>
              </a:rPr>
              <a:t>à</a:t>
            </a:r>
            <a:r>
              <a:rPr lang="en-GB" sz="2400" dirty="0">
                <a:latin typeface="Arial" panose="020B0604020202020204" pitchFamily="34" charset="0"/>
                <a:cs typeface="Arial" panose="020B0604020202020204" pitchFamily="34" charset="0"/>
              </a:rPr>
              <a:t> $1,500,000</a:t>
            </a:r>
          </a:p>
          <a:p>
            <a:r>
              <a:rPr lang="en-GB" sz="2400" dirty="0" err="1">
                <a:latin typeface="Arial" panose="020B0604020202020204" pitchFamily="34" charset="0"/>
                <a:cs typeface="Arial" panose="020B0604020202020204" pitchFamily="34" charset="0"/>
              </a:rPr>
              <a:t>Chaque</a:t>
            </a:r>
            <a:r>
              <a:rPr lang="en-GB" sz="2400" dirty="0">
                <a:latin typeface="Arial" panose="020B0604020202020204" pitchFamily="34" charset="0"/>
                <a:cs typeface="Arial" panose="020B0604020202020204" pitchFamily="34" charset="0"/>
              </a:rPr>
              <a:t> OSC </a:t>
            </a:r>
            <a:r>
              <a:rPr lang="en-GB" sz="2400" dirty="0" err="1">
                <a:latin typeface="Arial" panose="020B0604020202020204" pitchFamily="34" charset="0"/>
                <a:cs typeface="Arial" panose="020B0604020202020204" pitchFamily="34" charset="0"/>
              </a:rPr>
              <a:t>peut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soumettre</a:t>
            </a:r>
            <a:r>
              <a:rPr lang="en-GB" sz="2400" dirty="0">
                <a:latin typeface="Arial" panose="020B0604020202020204" pitchFamily="34" charset="0"/>
                <a:cs typeface="Arial" panose="020B0604020202020204" pitchFamily="34" charset="0"/>
              </a:rPr>
              <a:t> un maximum de 2 propositions </a:t>
            </a:r>
            <a:r>
              <a:rPr lang="fr-FR" sz="2400" dirty="0">
                <a:latin typeface="Arial" panose="020B0604020202020204" pitchFamily="34" charset="0"/>
                <a:cs typeface="Arial" panose="020B0604020202020204" pitchFamily="34" charset="0"/>
              </a:rPr>
              <a:t>sous l’Initiative de promotion de l’égalité des sexes et 2 sous l’Initiative de promotion des jeunes – soit un total de 4 propositions par OSC</a:t>
            </a:r>
            <a:endParaRPr lang="fr-CA" sz="2400" dirty="0">
              <a:latin typeface="Arial" panose="020B0604020202020204" pitchFamily="34" charset="0"/>
              <a:cs typeface="Arial" panose="020B0604020202020204" pitchFamily="34" charset="0"/>
            </a:endParaRPr>
          </a:p>
          <a:p>
            <a:pPr marL="0" indent="0">
              <a:buNone/>
            </a:pPr>
            <a:endParaRPr lang="fr-CA" sz="3000" dirty="0">
              <a:latin typeface="+mn-lt"/>
              <a:cs typeface="Microsoft New Tai Lue" panose="020B0502040204020203"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787430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19074"/>
            <a:ext cx="6705600" cy="685800"/>
          </a:xfrm>
        </p:spPr>
        <p:txBody>
          <a:bodyPr>
            <a:normAutofit/>
          </a:bodyPr>
          <a:lstStyle/>
          <a:p>
            <a:pPr marL="0" indent="0"/>
            <a:r>
              <a:rPr lang="fr-CA" sz="3600" dirty="0">
                <a:cs typeface="Microsoft New Tai Lue" panose="020B0502040204020203" pitchFamily="34" charset="0"/>
              </a:rPr>
              <a:t>Critères de sélection des OSC</a:t>
            </a:r>
          </a:p>
        </p:txBody>
      </p:sp>
      <p:sp>
        <p:nvSpPr>
          <p:cNvPr id="3" name="Content Placeholder 2"/>
          <p:cNvSpPr>
            <a:spLocks noGrp="1"/>
          </p:cNvSpPr>
          <p:nvPr>
            <p:ph idx="1"/>
          </p:nvPr>
        </p:nvSpPr>
        <p:spPr>
          <a:xfrm>
            <a:off x="222913" y="1219200"/>
            <a:ext cx="8763000" cy="5638800"/>
          </a:xfrm>
        </p:spPr>
        <p:txBody>
          <a:bodyPr>
            <a:noAutofit/>
          </a:bodyPr>
          <a:lstStyle/>
          <a:p>
            <a:pPr lvl="0"/>
            <a:r>
              <a:rPr lang="fr-FR" sz="2100" dirty="0">
                <a:latin typeface="Arial" panose="020B0604020202020204" pitchFamily="34" charset="0"/>
                <a:cs typeface="Arial" panose="020B0604020202020204" pitchFamily="34" charset="0"/>
              </a:rPr>
              <a:t>Avoir déjà reçu des financements de l’ONU, du PBF ou de contributeurs du PBF dans le pays de mise en œuvre.</a:t>
            </a:r>
          </a:p>
          <a:p>
            <a:pPr lvl="0"/>
            <a:r>
              <a:rPr lang="fr-FR" sz="2100" dirty="0">
                <a:latin typeface="Arial" panose="020B0604020202020204" pitchFamily="34" charset="0"/>
                <a:cs typeface="Arial" panose="020B0604020202020204" pitchFamily="34" charset="0"/>
              </a:rPr>
              <a:t>Être enregistrée comme association à but non lucratif exonérée d’impôts, dans le pays du siège de l’organisation et dans celui de mise en œuvre du projet.</a:t>
            </a:r>
          </a:p>
          <a:p>
            <a:pPr lvl="0"/>
            <a:r>
              <a:rPr lang="fr-FR" sz="2100" dirty="0">
                <a:latin typeface="Arial" panose="020B0604020202020204" pitchFamily="34" charset="0"/>
                <a:cs typeface="Arial" panose="020B0604020202020204" pitchFamily="34" charset="0"/>
              </a:rPr>
              <a:t>Publier un rapport annuel incluant le pays d’intervention.</a:t>
            </a:r>
          </a:p>
          <a:p>
            <a:pPr lvl="0"/>
            <a:r>
              <a:rPr lang="fr-FR" sz="2100" dirty="0">
                <a:latin typeface="Arial" panose="020B0604020202020204" pitchFamily="34" charset="0"/>
                <a:cs typeface="Arial" panose="020B0604020202020204" pitchFamily="34" charset="0"/>
              </a:rPr>
              <a:t>Fournir les états financiers des 2 dernières années, validés par un contrôleur de gestion. Les états financiers doivent inclure l’organisation qui signera le projet, ainsi que les activités mises en œuvre de le pays proposé pour le projet.</a:t>
            </a:r>
          </a:p>
          <a:p>
            <a:pPr lvl="0"/>
            <a:r>
              <a:rPr lang="fr-FR" sz="2100" dirty="0">
                <a:latin typeface="Arial" panose="020B0604020202020204" pitchFamily="34" charset="0"/>
                <a:cs typeface="Arial" panose="020B0604020202020204" pitchFamily="34" charset="0"/>
              </a:rPr>
              <a:t>Fournir une lettre signée par un contrôleur de gestion indépendant</a:t>
            </a:r>
          </a:p>
          <a:p>
            <a:pPr lvl="0"/>
            <a:r>
              <a:rPr lang="fr-FR" sz="2100" dirty="0">
                <a:latin typeface="Arial" panose="020B0604020202020204" pitchFamily="34" charset="0"/>
                <a:cs typeface="Arial" panose="020B0604020202020204" pitchFamily="34" charset="0"/>
              </a:rPr>
              <a:t>Avoir un budget annuel, pour les 2 années précédentes, d’au moins le double du budget demandé pour le projet</a:t>
            </a:r>
          </a:p>
          <a:p>
            <a:pPr lvl="0"/>
            <a:r>
              <a:rPr lang="fr-FR" sz="2100" dirty="0">
                <a:latin typeface="Arial" panose="020B0604020202020204" pitchFamily="34" charset="0"/>
                <a:cs typeface="Arial" panose="020B0604020202020204" pitchFamily="34" charset="0"/>
              </a:rPr>
              <a:t>Avoir au moins 3 ans d’expérience dans le pays du projet</a:t>
            </a:r>
          </a:p>
          <a:p>
            <a:pPr lvl="0"/>
            <a:r>
              <a:rPr lang="fr-FR" sz="2100" dirty="0">
                <a:latin typeface="Arial" panose="020B0604020202020204" pitchFamily="34" charset="0"/>
                <a:cs typeface="Arial" panose="020B0604020202020204" pitchFamily="34" charset="0"/>
              </a:rPr>
              <a:t>Expliquer la structure légale de l’OSC, incluant l’organisation  qui signera l’accord légal pour le financement du PBF</a:t>
            </a:r>
            <a:endParaRPr lang="fr-CA" sz="2100" dirty="0">
              <a:latin typeface="+mn-lt"/>
              <a:cs typeface="Microsoft New Tai Lue" panose="020B0502040204020203" pitchFamily="34" charset="0"/>
            </a:endParaRPr>
          </a:p>
          <a:p>
            <a:pPr marL="0" indent="0">
              <a:buNone/>
            </a:pPr>
            <a:endParaRPr lang="fr-CA" sz="2200" dirty="0">
              <a:latin typeface="+mn-lt"/>
              <a:cs typeface="Microsoft New Tai Lue" panose="020B0502040204020203"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395452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3837"/>
            <a:ext cx="8229600" cy="685800"/>
          </a:xfrm>
        </p:spPr>
        <p:txBody>
          <a:bodyPr>
            <a:normAutofit fontScale="90000"/>
          </a:bodyPr>
          <a:lstStyle/>
          <a:p>
            <a:r>
              <a:rPr lang="fr-CA" dirty="0"/>
              <a:t>Prochaines étapes...</a:t>
            </a:r>
          </a:p>
        </p:txBody>
      </p:sp>
      <p:sp>
        <p:nvSpPr>
          <p:cNvPr id="3" name="Content Placeholder 2"/>
          <p:cNvSpPr>
            <a:spLocks noGrp="1"/>
          </p:cNvSpPr>
          <p:nvPr>
            <p:ph idx="1"/>
          </p:nvPr>
        </p:nvSpPr>
        <p:spPr>
          <a:xfrm>
            <a:off x="700602" y="1219200"/>
            <a:ext cx="8443398" cy="5257800"/>
          </a:xfrm>
        </p:spPr>
        <p:txBody>
          <a:bodyPr>
            <a:normAutofit fontScale="92500" lnSpcReduction="10000"/>
          </a:bodyPr>
          <a:lstStyle/>
          <a:p>
            <a:pPr marL="0" indent="0">
              <a:buNone/>
            </a:pPr>
            <a:r>
              <a:rPr lang="fr-CA" sz="2600" b="1" u="sng" dirty="0">
                <a:latin typeface="+mn-lt"/>
              </a:rPr>
              <a:t>Différents types d’aide disponibles</a:t>
            </a:r>
          </a:p>
          <a:p>
            <a:pPr>
              <a:buFont typeface="Wingdings" charset="2"/>
              <a:buChar char="§"/>
            </a:pPr>
            <a:r>
              <a:rPr lang="fr-CA" sz="2600" dirty="0">
                <a:latin typeface="+mn-lt"/>
              </a:rPr>
              <a:t>Une série de 3 webinaires (Introduction, éligibilité des OSC, final)</a:t>
            </a:r>
          </a:p>
          <a:p>
            <a:pPr>
              <a:buFont typeface="Wingdings" charset="2"/>
              <a:buChar char="§"/>
            </a:pPr>
            <a:r>
              <a:rPr lang="fr-CA" sz="2600" dirty="0">
                <a:latin typeface="+mn-lt"/>
              </a:rPr>
              <a:t>PAS d’appui supplémentaire pour les propositions individuelles</a:t>
            </a:r>
          </a:p>
          <a:p>
            <a:pPr>
              <a:buFont typeface="Wingdings" charset="2"/>
              <a:buChar char="§"/>
            </a:pPr>
            <a:r>
              <a:rPr lang="fr-CA" sz="2600" dirty="0">
                <a:latin typeface="+mn-lt"/>
              </a:rPr>
              <a:t>Appui possible par un VNU lors de la mise en œuvre pour certains projets GPI (décision relevant des VNU)</a:t>
            </a:r>
          </a:p>
          <a:p>
            <a:pPr marL="0" indent="0">
              <a:buNone/>
            </a:pPr>
            <a:endParaRPr lang="fr-CA" sz="2600" u="sng" dirty="0">
              <a:latin typeface="+mn-lt"/>
            </a:endParaRPr>
          </a:p>
          <a:p>
            <a:pPr marL="0" indent="0">
              <a:buNone/>
            </a:pPr>
            <a:r>
              <a:rPr lang="fr-CA" sz="2600" u="sng" dirty="0">
                <a:latin typeface="+mn-lt"/>
              </a:rPr>
              <a:t>Dates importantes</a:t>
            </a:r>
          </a:p>
          <a:p>
            <a:pPr marL="0" indent="0">
              <a:buNone/>
            </a:pPr>
            <a:r>
              <a:rPr lang="fr-CA" sz="2600" dirty="0">
                <a:latin typeface="+mn-lt"/>
              </a:rPr>
              <a:t>21 mai		Webinaire sur l’éligibilité des OSC</a:t>
            </a:r>
          </a:p>
          <a:p>
            <a:pPr marL="0" indent="0">
              <a:buNone/>
            </a:pPr>
            <a:r>
              <a:rPr lang="fr-CA" sz="2600" dirty="0">
                <a:latin typeface="+mn-lt"/>
              </a:rPr>
              <a:t>TBD juin	Webinaire final</a:t>
            </a:r>
          </a:p>
          <a:p>
            <a:pPr marL="0" indent="0">
              <a:buNone/>
            </a:pPr>
            <a:r>
              <a:rPr lang="fr-CA" sz="2600" dirty="0">
                <a:latin typeface="+mn-lt"/>
              </a:rPr>
              <a:t>17 juin		Date limite de dépôt des dossiers de candidature</a:t>
            </a:r>
          </a:p>
          <a:p>
            <a:pPr marL="0" indent="0">
              <a:buNone/>
            </a:pPr>
            <a:r>
              <a:rPr lang="fr-CA" sz="2600" dirty="0" err="1">
                <a:latin typeface="+mn-lt"/>
              </a:rPr>
              <a:t>Ao</a:t>
            </a:r>
            <a:r>
              <a:rPr lang="fr-FR" sz="2600" dirty="0" err="1">
                <a:latin typeface="+mn-lt"/>
              </a:rPr>
              <a:t>ût</a:t>
            </a:r>
            <a:r>
              <a:rPr lang="fr-CA" sz="2600" dirty="0">
                <a:latin typeface="+mn-lt"/>
              </a:rPr>
              <a:t>		Communication des décisions par le Comité 				d’examen des projets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3010223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676400" y="1071892"/>
            <a:ext cx="5880121" cy="5140484"/>
          </a:xfrm>
          <a:prstGeom prst="rect">
            <a:avLst/>
          </a:prstGeom>
        </p:spPr>
      </p:pic>
      <p:sp>
        <p:nvSpPr>
          <p:cNvPr id="2" name="Title 1"/>
          <p:cNvSpPr>
            <a:spLocks noGrp="1"/>
          </p:cNvSpPr>
          <p:nvPr>
            <p:ph type="ctrTitle"/>
          </p:nvPr>
        </p:nvSpPr>
        <p:spPr>
          <a:xfrm>
            <a:off x="381000" y="2438400"/>
            <a:ext cx="8382000" cy="1470025"/>
          </a:xfrm>
        </p:spPr>
        <p:txBody>
          <a:bodyPr>
            <a:normAutofit/>
          </a:bodyPr>
          <a:lstStyle/>
          <a:p>
            <a:pPr algn="ctr"/>
            <a:r>
              <a:rPr lang="fr-CA" sz="3600" b="1" dirty="0"/>
              <a:t>Questions et réponses</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280380"/>
            <a:ext cx="944005" cy="876274"/>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05400" y="381000"/>
            <a:ext cx="3842004" cy="675034"/>
          </a:xfrm>
          <a:prstGeom prst="rect">
            <a:avLst/>
          </a:prstGeom>
        </p:spPr>
      </p:pic>
    </p:spTree>
    <p:extLst>
      <p:ext uri="{BB962C8B-B14F-4D97-AF65-F5344CB8AC3E}">
        <p14:creationId xmlns:p14="http://schemas.microsoft.com/office/powerpoint/2010/main" val="372795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600200" y="1371600"/>
            <a:ext cx="5880121" cy="5140484"/>
          </a:xfrm>
          <a:prstGeom prst="rect">
            <a:avLst/>
          </a:prstGeom>
        </p:spPr>
      </p:pic>
      <p:sp>
        <p:nvSpPr>
          <p:cNvPr id="2" name="Title 1"/>
          <p:cNvSpPr>
            <a:spLocks noGrp="1"/>
          </p:cNvSpPr>
          <p:nvPr>
            <p:ph type="title"/>
          </p:nvPr>
        </p:nvSpPr>
        <p:spPr/>
        <p:txBody>
          <a:bodyPr>
            <a:normAutofit fontScale="90000"/>
          </a:bodyPr>
          <a:lstStyle/>
          <a:p>
            <a:pPr algn="ctr"/>
            <a:r>
              <a:rPr lang="fr-CA" b="1" dirty="0"/>
              <a:t>Agenda – Webinaire 1</a:t>
            </a:r>
          </a:p>
        </p:txBody>
      </p:sp>
      <p:sp>
        <p:nvSpPr>
          <p:cNvPr id="3" name="Content Placeholder 2"/>
          <p:cNvSpPr>
            <a:spLocks noGrp="1"/>
          </p:cNvSpPr>
          <p:nvPr>
            <p:ph idx="1"/>
          </p:nvPr>
        </p:nvSpPr>
        <p:spPr>
          <a:xfrm>
            <a:off x="152400" y="1312942"/>
            <a:ext cx="8915400" cy="5257800"/>
          </a:xfrm>
        </p:spPr>
        <p:txBody>
          <a:bodyPr>
            <a:normAutofit fontScale="92500" lnSpcReduction="20000"/>
          </a:bodyPr>
          <a:lstStyle/>
          <a:p>
            <a:pPr>
              <a:buFont typeface="Wingdings" charset="2"/>
              <a:buChar char="u"/>
            </a:pPr>
            <a:r>
              <a:rPr lang="fr-CA" sz="2400" b="1" dirty="0"/>
              <a:t>  </a:t>
            </a:r>
            <a:r>
              <a:rPr lang="fr-CA" sz="2400" b="1" dirty="0">
                <a:latin typeface="Arial" panose="020B0604020202020204" pitchFamily="34" charset="0"/>
                <a:cs typeface="Arial" panose="020B0604020202020204" pitchFamily="34" charset="0"/>
              </a:rPr>
              <a:t>Le Fonds pour la consolidation de la paix: aperçu général</a:t>
            </a:r>
          </a:p>
          <a:p>
            <a:pPr marL="1249363">
              <a:buFont typeface="Courier New"/>
              <a:buChar char="o"/>
            </a:pPr>
            <a:r>
              <a:rPr lang="fr-CA" sz="2400" b="1" dirty="0">
                <a:latin typeface="Arial" panose="020B0604020202020204" pitchFamily="34" charset="0"/>
                <a:cs typeface="Arial" panose="020B0604020202020204" pitchFamily="34" charset="0"/>
              </a:rPr>
              <a:t>Mission &amp; valeur ajoutée</a:t>
            </a:r>
          </a:p>
          <a:p>
            <a:pPr marL="1249363">
              <a:buFont typeface="Courier New"/>
              <a:buChar char="o"/>
            </a:pPr>
            <a:r>
              <a:rPr lang="fr-CA" sz="2400" b="1" dirty="0">
                <a:latin typeface="Arial" panose="020B0604020202020204" pitchFamily="34" charset="0"/>
                <a:cs typeface="Arial" panose="020B0604020202020204" pitchFamily="34" charset="0"/>
              </a:rPr>
              <a:t>Répercussions de l’agenda pour la durabilité de la paix</a:t>
            </a:r>
          </a:p>
          <a:p>
            <a:pPr marL="1249363">
              <a:buFont typeface="Courier New"/>
              <a:buChar char="o"/>
            </a:pPr>
            <a:r>
              <a:rPr lang="fr-CA" sz="2400" b="1" dirty="0">
                <a:latin typeface="Arial" panose="020B0604020202020204" pitchFamily="34" charset="0"/>
                <a:cs typeface="Arial" panose="020B0604020202020204" pitchFamily="34" charset="0"/>
              </a:rPr>
              <a:t>Structures de financement</a:t>
            </a:r>
          </a:p>
          <a:p>
            <a:pPr marL="1249363">
              <a:buFont typeface="Courier New"/>
              <a:buChar char="o"/>
            </a:pPr>
            <a:r>
              <a:rPr lang="fr-CA" sz="2400" b="1" dirty="0">
                <a:latin typeface="Arial" panose="020B0604020202020204" pitchFamily="34" charset="0"/>
                <a:cs typeface="Arial" panose="020B0604020202020204" pitchFamily="34" charset="0"/>
              </a:rPr>
              <a:t>Domaines de priorité</a:t>
            </a:r>
          </a:p>
          <a:p>
            <a:pPr marL="1249363">
              <a:buFont typeface="Courier New"/>
              <a:buChar char="o"/>
            </a:pPr>
            <a:r>
              <a:rPr lang="fr-CA" sz="2400" b="1" dirty="0">
                <a:latin typeface="Arial" panose="020B0604020202020204" pitchFamily="34" charset="0"/>
                <a:cs typeface="Arial" panose="020B0604020202020204" pitchFamily="34" charset="0"/>
              </a:rPr>
              <a:t>Méthode de suivi et d’évaluation</a:t>
            </a:r>
          </a:p>
          <a:p>
            <a:pPr marL="0" indent="0">
              <a:buNone/>
            </a:pPr>
            <a:endParaRPr lang="fr-CA" sz="2400" b="1" dirty="0">
              <a:latin typeface="Arial" panose="020B0604020202020204" pitchFamily="34" charset="0"/>
              <a:cs typeface="Arial" panose="020B0604020202020204" pitchFamily="34" charset="0"/>
            </a:endParaRPr>
          </a:p>
          <a:p>
            <a:pPr>
              <a:buFont typeface="Wingdings" charset="2"/>
              <a:buChar char="u"/>
            </a:pPr>
            <a:r>
              <a:rPr lang="fr-CA" sz="2400" b="1" dirty="0">
                <a:latin typeface="Arial" panose="020B0604020202020204" pitchFamily="34" charset="0"/>
                <a:cs typeface="Arial" panose="020B0604020202020204" pitchFamily="34" charset="0"/>
              </a:rPr>
              <a:t>  Informations sur la GYPI 2017 du PBF </a:t>
            </a:r>
          </a:p>
          <a:p>
            <a:pPr lvl="2">
              <a:buFont typeface="Courier New" panose="02070309020205020404" pitchFamily="49" charset="0"/>
              <a:buChar char="o"/>
            </a:pPr>
            <a:r>
              <a:rPr lang="fr-CA" b="1" dirty="0">
                <a:latin typeface="Arial" panose="020B0604020202020204" pitchFamily="34" charset="0"/>
                <a:cs typeface="Arial" panose="020B0604020202020204" pitchFamily="34" charset="0"/>
              </a:rPr>
              <a:t>Justification de la GYPI</a:t>
            </a:r>
          </a:p>
          <a:p>
            <a:pPr lvl="2">
              <a:buFont typeface="Courier New" panose="02070309020205020404" pitchFamily="49" charset="0"/>
              <a:buChar char="o"/>
            </a:pPr>
            <a:r>
              <a:rPr lang="fr-CA" b="1" dirty="0">
                <a:latin typeface="Arial" panose="020B0604020202020204" pitchFamily="34" charset="0"/>
                <a:cs typeface="Arial" panose="020B0604020202020204" pitchFamily="34" charset="0"/>
              </a:rPr>
              <a:t>Pays éligibles</a:t>
            </a:r>
          </a:p>
          <a:p>
            <a:pPr lvl="2">
              <a:buFont typeface="Courier New" panose="02070309020205020404" pitchFamily="49" charset="0"/>
              <a:buChar char="o"/>
            </a:pPr>
            <a:r>
              <a:rPr lang="fr-CA" b="1" dirty="0">
                <a:latin typeface="Arial" panose="020B0604020202020204" pitchFamily="34" charset="0"/>
                <a:cs typeface="Arial" panose="020B0604020202020204" pitchFamily="34" charset="0"/>
              </a:rPr>
              <a:t>Financement des équipes de pays des Nations Unies</a:t>
            </a:r>
          </a:p>
          <a:p>
            <a:pPr lvl="2">
              <a:buFont typeface="Courier New" panose="02070309020205020404" pitchFamily="49" charset="0"/>
              <a:buChar char="o"/>
            </a:pPr>
            <a:r>
              <a:rPr lang="fr-CA" b="1" dirty="0">
                <a:latin typeface="Arial" panose="020B0604020202020204" pitchFamily="34" charset="0"/>
                <a:cs typeface="Arial" panose="020B0604020202020204" pitchFamily="34" charset="0"/>
              </a:rPr>
              <a:t>Financement des organisations de la société civile (OSC)</a:t>
            </a:r>
          </a:p>
          <a:p>
            <a:pPr marL="0" indent="0">
              <a:buNone/>
            </a:pPr>
            <a:endParaRPr lang="fr-CA" sz="2400" b="1" dirty="0">
              <a:latin typeface="Arial" panose="020B0604020202020204" pitchFamily="34" charset="0"/>
              <a:cs typeface="Arial" panose="020B0604020202020204" pitchFamily="34" charset="0"/>
            </a:endParaRPr>
          </a:p>
          <a:p>
            <a:pPr>
              <a:buFont typeface="Wingdings" charset="2"/>
              <a:buChar char="u"/>
            </a:pPr>
            <a:r>
              <a:rPr lang="fr-CA" sz="2400" b="1" dirty="0">
                <a:latin typeface="Arial" panose="020B0604020202020204" pitchFamily="34" charset="0"/>
                <a:cs typeface="Arial" panose="020B0604020202020204" pitchFamily="34" charset="0"/>
              </a:rPr>
              <a:t>  Q&amp;A</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58562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600200" y="1371600"/>
            <a:ext cx="5880121" cy="5140484"/>
          </a:xfrm>
          <a:prstGeom prst="rect">
            <a:avLst/>
          </a:prstGeom>
        </p:spPr>
      </p:pic>
      <p:sp>
        <p:nvSpPr>
          <p:cNvPr id="3" name="Content Placeholder 2"/>
          <p:cNvSpPr>
            <a:spLocks noGrp="1"/>
          </p:cNvSpPr>
          <p:nvPr>
            <p:ph idx="1"/>
          </p:nvPr>
        </p:nvSpPr>
        <p:spPr>
          <a:xfrm>
            <a:off x="381000" y="2362200"/>
            <a:ext cx="8458200" cy="1579642"/>
          </a:xfrm>
        </p:spPr>
        <p:txBody>
          <a:bodyPr>
            <a:noAutofit/>
          </a:bodyPr>
          <a:lstStyle/>
          <a:p>
            <a:pPr marL="0" indent="0" algn="ctr">
              <a:buNone/>
            </a:pPr>
            <a:r>
              <a:rPr lang="fr-CA" sz="4400" b="1" dirty="0"/>
              <a:t>Le Fonds pour la consolidation de la paix: aperçu général</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2264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64967"/>
            <a:ext cx="6730586" cy="781037"/>
          </a:xfrm>
        </p:spPr>
        <p:txBody>
          <a:bodyPr>
            <a:noAutofit/>
          </a:bodyPr>
          <a:lstStyle/>
          <a:p>
            <a:r>
              <a:rPr lang="fr-CA" sz="3200" dirty="0">
                <a:latin typeface="+mn-lt"/>
                <a:cs typeface="Microsoft New Tai Lue" panose="020B0502040204020203" pitchFamily="34" charset="0"/>
              </a:rPr>
              <a:t>Le Fonds du Secrétaire général pour la consolidation de la paix (PBF)</a:t>
            </a:r>
            <a:endParaRPr lang="fr-CA" sz="3200" dirty="0">
              <a:latin typeface="+mn-lt"/>
            </a:endParaRPr>
          </a:p>
        </p:txBody>
      </p:sp>
      <p:sp>
        <p:nvSpPr>
          <p:cNvPr id="3" name="Content Placeholder 2"/>
          <p:cNvSpPr>
            <a:spLocks noGrp="1"/>
          </p:cNvSpPr>
          <p:nvPr>
            <p:ph idx="1"/>
          </p:nvPr>
        </p:nvSpPr>
        <p:spPr>
          <a:xfrm>
            <a:off x="381000" y="1295400"/>
            <a:ext cx="8610600" cy="5257800"/>
          </a:xfrm>
        </p:spPr>
        <p:txBody>
          <a:bodyPr>
            <a:normAutofit fontScale="92500" lnSpcReduction="20000"/>
          </a:bodyPr>
          <a:lstStyle/>
          <a:p>
            <a:pPr>
              <a:spcAft>
                <a:spcPts val="600"/>
              </a:spcAft>
            </a:pPr>
            <a:r>
              <a:rPr lang="fr-CA" altLang="en-US" sz="2800" dirty="0">
                <a:latin typeface="+mn-lt"/>
                <a:cs typeface="Microsoft New Tai Lue" panose="020B0502040204020203" pitchFamily="34" charset="0"/>
              </a:rPr>
              <a:t>Créé en 2005 pour apporter aux interventions critiques de consolidation de la paix, dans les pays en crise ou menacés d’une crise, un financement rapide et modulable.</a:t>
            </a:r>
          </a:p>
          <a:p>
            <a:pPr>
              <a:spcAft>
                <a:spcPts val="600"/>
              </a:spcAft>
            </a:pPr>
            <a:r>
              <a:rPr lang="fr-CA" altLang="en-US" sz="2800" dirty="0">
                <a:latin typeface="+mn-lt"/>
                <a:cs typeface="Microsoft New Tai Lue" panose="020B0502040204020203" pitchFamily="34" charset="0"/>
              </a:rPr>
              <a:t>Accent mis très tôt sur le PBF comme un mécanisme de </a:t>
            </a:r>
            <a:r>
              <a:rPr lang="fr-CA" altLang="en-US" sz="2800" b="1" dirty="0">
                <a:latin typeface="+mn-lt"/>
                <a:cs typeface="Microsoft New Tai Lue" panose="020B0502040204020203" pitchFamily="34" charset="0"/>
              </a:rPr>
              <a:t>réponse rapide à l’échelle de l’ONU </a:t>
            </a:r>
            <a:r>
              <a:rPr lang="fr-CA" altLang="en-US" sz="2800" dirty="0">
                <a:latin typeface="+mn-lt"/>
                <a:cs typeface="Microsoft New Tai Lue" panose="020B0502040204020203" pitchFamily="34" charset="0"/>
              </a:rPr>
              <a:t>– relais des engagements politiques et de développement de l’Organisation.</a:t>
            </a:r>
          </a:p>
          <a:p>
            <a:pPr>
              <a:spcAft>
                <a:spcPts val="600"/>
              </a:spcAft>
            </a:pPr>
            <a:r>
              <a:rPr lang="fr-CA" altLang="en-US" sz="2800" dirty="0">
                <a:latin typeface="+mn-lt"/>
                <a:cs typeface="Microsoft New Tai Lue" panose="020B0502040204020203" pitchFamily="34" charset="0"/>
              </a:rPr>
              <a:t>Comble les vides critiques en matière de financement de la consolidation de la paix – visant une programmation à </a:t>
            </a:r>
            <a:r>
              <a:rPr lang="fr-CA" altLang="en-US" sz="2800" b="1" dirty="0">
                <a:latin typeface="+mn-lt"/>
                <a:cs typeface="Microsoft New Tai Lue" panose="020B0502040204020203" pitchFamily="34" charset="0"/>
              </a:rPr>
              <a:t>effet de catalyseur</a:t>
            </a:r>
            <a:r>
              <a:rPr lang="fr-CA" altLang="en-US" sz="2800" dirty="0">
                <a:latin typeface="+mn-lt"/>
                <a:cs typeface="Microsoft New Tai Lue" panose="020B0502040204020203" pitchFamily="34" charset="0"/>
              </a:rPr>
              <a:t>, des approches novatrices et </a:t>
            </a:r>
            <a:r>
              <a:rPr lang="fr-CA" altLang="en-US" sz="2800" b="1" dirty="0">
                <a:latin typeface="+mn-lt"/>
                <a:cs typeface="Microsoft New Tai Lue" panose="020B0502040204020203" pitchFamily="34" charset="0"/>
              </a:rPr>
              <a:t>la prise de risques.</a:t>
            </a:r>
          </a:p>
          <a:p>
            <a:pPr>
              <a:spcAft>
                <a:spcPts val="600"/>
              </a:spcAft>
            </a:pPr>
            <a:r>
              <a:rPr lang="fr-CA" altLang="en-US" sz="2800" dirty="0">
                <a:latin typeface="+mn-lt"/>
                <a:cs typeface="Microsoft New Tai Lue" panose="020B0502040204020203" pitchFamily="34" charset="0"/>
              </a:rPr>
              <a:t>Nécessite </a:t>
            </a:r>
            <a:r>
              <a:rPr lang="fr-CA" altLang="en-US" sz="2800" b="1" dirty="0">
                <a:latin typeface="+mn-lt"/>
                <a:cs typeface="Microsoft New Tai Lue" panose="020B0502040204020203" pitchFamily="34" charset="0"/>
              </a:rPr>
              <a:t>un engagement national </a:t>
            </a:r>
            <a:r>
              <a:rPr lang="fr-CA" altLang="en-US" sz="2800" dirty="0">
                <a:latin typeface="+mn-lt"/>
                <a:cs typeface="Microsoft New Tai Lue" panose="020B0502040204020203" pitchFamily="34" charset="0"/>
              </a:rPr>
              <a:t>et une prise en main par le pays.</a:t>
            </a:r>
          </a:p>
          <a:p>
            <a:endParaRPr lang="fr-CA" altLang="en-US" sz="2800" dirty="0">
              <a:latin typeface="+mn-lt"/>
              <a:cs typeface="Microsoft New Tai Lue" panose="020B0502040204020203"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69731"/>
            <a:ext cx="944005" cy="876274"/>
          </a:xfrm>
          <a:prstGeom prst="rect">
            <a:avLst/>
          </a:prstGeom>
        </p:spPr>
      </p:pic>
    </p:spTree>
    <p:extLst>
      <p:ext uri="{BB962C8B-B14F-4D97-AF65-F5344CB8AC3E}">
        <p14:creationId xmlns:p14="http://schemas.microsoft.com/office/powerpoint/2010/main" val="138164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00166397"/>
              </p:ext>
            </p:extLst>
          </p:nvPr>
        </p:nvGraphicFramePr>
        <p:xfrm>
          <a:off x="503238" y="1405152"/>
          <a:ext cx="8424631" cy="2767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62000" y="4336988"/>
            <a:ext cx="2911494" cy="2323713"/>
          </a:xfrm>
          <a:prstGeom prst="rect">
            <a:avLst/>
          </a:prstGeom>
          <a:noFill/>
        </p:spPr>
        <p:txBody>
          <a:bodyPr wrap="square" rtlCol="0">
            <a:spAutoFit/>
          </a:bodyPr>
          <a:lstStyle/>
          <a:p>
            <a:pPr>
              <a:lnSpc>
                <a:spcPts val="1800"/>
              </a:lnSpc>
              <a:spcAft>
                <a:spcPts val="1200"/>
              </a:spcAft>
            </a:pPr>
            <a:r>
              <a:rPr lang="fr-CA" sz="1600" b="1" dirty="0">
                <a:solidFill>
                  <a:schemeClr val="tx2"/>
                </a:solidFill>
                <a:latin typeface="Microsoft New Tai Lue" charset="0"/>
                <a:ea typeface="Microsoft New Tai Lue" charset="0"/>
                <a:cs typeface="Microsoft New Tai Lue" charset="0"/>
              </a:rPr>
              <a:t>Réponse rapide appuyant les efforts critiques de prévention et de réduction des risques, ainsi les situations de transition après un conflit.</a:t>
            </a:r>
          </a:p>
          <a:p>
            <a:pPr>
              <a:lnSpc>
                <a:spcPts val="1800"/>
              </a:lnSpc>
              <a:spcAft>
                <a:spcPts val="1200"/>
              </a:spcAft>
            </a:pPr>
            <a:r>
              <a:rPr lang="fr-CA" sz="1600" b="1" dirty="0">
                <a:solidFill>
                  <a:schemeClr val="tx2"/>
                </a:solidFill>
                <a:latin typeface="Microsoft New Tai Lue" charset="0"/>
                <a:ea typeface="Microsoft New Tai Lue" charset="0"/>
                <a:cs typeface="Microsoft New Tai Lue" charset="0"/>
              </a:rPr>
              <a:t>Fournit un appui étalé sur plusieurs années permettant une consolidation de la paix.</a:t>
            </a:r>
          </a:p>
        </p:txBody>
      </p:sp>
      <p:sp>
        <p:nvSpPr>
          <p:cNvPr id="5" name="TextBox 4"/>
          <p:cNvSpPr txBox="1"/>
          <p:nvPr/>
        </p:nvSpPr>
        <p:spPr>
          <a:xfrm>
            <a:off x="3581400" y="4336989"/>
            <a:ext cx="2422506" cy="1862048"/>
          </a:xfrm>
          <a:prstGeom prst="rect">
            <a:avLst/>
          </a:prstGeom>
          <a:noFill/>
        </p:spPr>
        <p:txBody>
          <a:bodyPr wrap="square" rtlCol="0">
            <a:spAutoFit/>
          </a:bodyPr>
          <a:lstStyle/>
          <a:p>
            <a:pPr>
              <a:lnSpc>
                <a:spcPts val="1800"/>
              </a:lnSpc>
              <a:spcAft>
                <a:spcPts val="1200"/>
              </a:spcAft>
            </a:pPr>
            <a:r>
              <a:rPr lang="fr-CA" sz="1600" b="1" dirty="0">
                <a:solidFill>
                  <a:schemeClr val="tx2"/>
                </a:solidFill>
                <a:latin typeface="Microsoft New Tai Lue" charset="0"/>
                <a:ea typeface="Microsoft New Tai Lue" charset="0"/>
                <a:cs typeface="Microsoft New Tai Lue" charset="0"/>
              </a:rPr>
              <a:t>Finances et mécanisme </a:t>
            </a:r>
          </a:p>
          <a:p>
            <a:pPr>
              <a:lnSpc>
                <a:spcPts val="1800"/>
              </a:lnSpc>
              <a:spcAft>
                <a:spcPts val="1200"/>
              </a:spcAft>
            </a:pPr>
            <a:r>
              <a:rPr lang="fr-CA" sz="1600" b="1" dirty="0">
                <a:solidFill>
                  <a:schemeClr val="tx2"/>
                </a:solidFill>
                <a:latin typeface="Microsoft New Tai Lue" charset="0"/>
                <a:ea typeface="Microsoft New Tai Lue" charset="0"/>
                <a:cs typeface="Microsoft New Tai Lue" charset="0"/>
              </a:rPr>
              <a:t>L’impact de l’appui apporté par le PBF peut s’avérer d’une ampleur bien supérieure au montant des fonds apportés.</a:t>
            </a:r>
          </a:p>
        </p:txBody>
      </p:sp>
      <p:sp>
        <p:nvSpPr>
          <p:cNvPr id="6" name="TextBox 5"/>
          <p:cNvSpPr txBox="1"/>
          <p:nvPr/>
        </p:nvSpPr>
        <p:spPr>
          <a:xfrm>
            <a:off x="6172200" y="4336989"/>
            <a:ext cx="2294556" cy="1862048"/>
          </a:xfrm>
          <a:prstGeom prst="rect">
            <a:avLst/>
          </a:prstGeom>
          <a:noFill/>
        </p:spPr>
        <p:txBody>
          <a:bodyPr wrap="square" rtlCol="0">
            <a:spAutoFit/>
          </a:bodyPr>
          <a:lstStyle/>
          <a:p>
            <a:pPr>
              <a:lnSpc>
                <a:spcPts val="1800"/>
              </a:lnSpc>
              <a:spcAft>
                <a:spcPts val="1200"/>
              </a:spcAft>
            </a:pPr>
            <a:r>
              <a:rPr lang="fr-CA" sz="1600" b="1" dirty="0">
                <a:solidFill>
                  <a:schemeClr val="tx2"/>
                </a:solidFill>
                <a:latin typeface="Microsoft New Tai Lue" charset="0"/>
                <a:ea typeface="Microsoft New Tai Lue" charset="0"/>
                <a:cs typeface="Microsoft New Tai Lue" charset="0"/>
              </a:rPr>
              <a:t>Comble les vides critiques en matière de financement.</a:t>
            </a:r>
          </a:p>
          <a:p>
            <a:pPr>
              <a:lnSpc>
                <a:spcPts val="1800"/>
              </a:lnSpc>
              <a:spcAft>
                <a:spcPts val="1200"/>
              </a:spcAft>
            </a:pPr>
            <a:r>
              <a:rPr lang="fr-CA" sz="1600" b="1" dirty="0">
                <a:solidFill>
                  <a:schemeClr val="tx2"/>
                </a:solidFill>
                <a:latin typeface="Microsoft New Tai Lue" charset="0"/>
                <a:ea typeface="Microsoft New Tai Lue" charset="0"/>
                <a:cs typeface="Microsoft New Tai Lue" charset="0"/>
              </a:rPr>
              <a:t>Meilleure tolérance au risque que la plupart des autres donateurs.</a:t>
            </a:r>
          </a:p>
        </p:txBody>
      </p:sp>
      <p:sp>
        <p:nvSpPr>
          <p:cNvPr id="7" name="Rectangle 2"/>
          <p:cNvSpPr txBox="1">
            <a:spLocks/>
          </p:cNvSpPr>
          <p:nvPr/>
        </p:nvSpPr>
        <p:spPr>
          <a:xfrm>
            <a:off x="1600200" y="547528"/>
            <a:ext cx="8233638" cy="502189"/>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altLang="en-US" sz="3200" b="1" dirty="0">
                <a:solidFill>
                  <a:schemeClr val="tx2"/>
                </a:solidFill>
                <a:latin typeface="Microsoft New Tai Lue" charset="0"/>
                <a:ea typeface="Microsoft New Tai Lue" charset="0"/>
                <a:cs typeface="Microsoft New Tai Lue" charset="0"/>
              </a:rPr>
              <a:t>Valeur ajoutée du PBF</a:t>
            </a:r>
          </a:p>
        </p:txBody>
      </p: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17120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p:cNvSpPr/>
          <p:nvPr/>
        </p:nvSpPr>
        <p:spPr>
          <a:xfrm>
            <a:off x="1427922" y="3527667"/>
            <a:ext cx="6420678" cy="3177933"/>
          </a:xfrm>
          <a:prstGeom prst="ellipse">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endParaRPr lang="da-DK" dirty="0"/>
          </a:p>
          <a:p>
            <a:pPr algn="ctr">
              <a:defRPr/>
            </a:pPr>
            <a:r>
              <a:rPr 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Développement</a:t>
            </a:r>
          </a:p>
        </p:txBody>
      </p:sp>
      <p:sp>
        <p:nvSpPr>
          <p:cNvPr id="25" name="Oval 5"/>
          <p:cNvSpPr>
            <a:spLocks noChangeArrowheads="1"/>
          </p:cNvSpPr>
          <p:nvPr/>
        </p:nvSpPr>
        <p:spPr bwMode="auto">
          <a:xfrm>
            <a:off x="3236350" y="1387134"/>
            <a:ext cx="2871064" cy="5013666"/>
          </a:xfrm>
          <a:prstGeom prst="ellipse">
            <a:avLst/>
          </a:prstGeom>
          <a:solidFill>
            <a:schemeClr val="tx1">
              <a:lumMod val="75000"/>
              <a:lumOff val="25000"/>
              <a:alpha val="5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47549" tIns="23774" rIns="47549" bIns="23774"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algn="ctr" eaLnBrk="1" hangingPunct="1">
              <a:spcBef>
                <a:spcPct val="50000"/>
              </a:spcBef>
              <a:buFontTx/>
              <a:buNone/>
            </a:pPr>
            <a:endParaRPr lang="en-GB" altLang="da-DK" sz="1600" dirty="0">
              <a:solidFill>
                <a:schemeClr val="tx1">
                  <a:lumMod val="95000"/>
                  <a:lumOff val="5000"/>
                </a:schemeClr>
              </a:solidFill>
              <a:effectLst>
                <a:outerShdw blurRad="38100" dist="38100" dir="2700000" algn="tl">
                  <a:srgbClr val="000000">
                    <a:alpha val="43137"/>
                  </a:srgbClr>
                </a:outerShdw>
              </a:effectLst>
              <a:latin typeface="Microsoft New Tai Lue" panose="020B0502040204020203" pitchFamily="34" charset="0"/>
              <a:cs typeface="Microsoft New Tai Lue" panose="020B0502040204020203" pitchFamily="34" charset="0"/>
            </a:endParaRPr>
          </a:p>
        </p:txBody>
      </p:sp>
      <p:sp>
        <p:nvSpPr>
          <p:cNvPr id="2" name="Title 1"/>
          <p:cNvSpPr>
            <a:spLocks noGrp="1"/>
          </p:cNvSpPr>
          <p:nvPr>
            <p:ph type="title"/>
          </p:nvPr>
        </p:nvSpPr>
        <p:spPr>
          <a:xfrm>
            <a:off x="1066800" y="76200"/>
            <a:ext cx="8229600" cy="1437331"/>
          </a:xfrm>
        </p:spPr>
        <p:txBody>
          <a:bodyPr>
            <a:noAutofit/>
          </a:bodyPr>
          <a:lstStyle/>
          <a:p>
            <a:r>
              <a:rPr lang="fr-CA" sz="2400" dirty="0">
                <a:latin typeface="Microsoft New Tai Lue" panose="020B0502040204020203" pitchFamily="34" charset="0"/>
                <a:ea typeface="Microsoft New Tai Lue" charset="0"/>
                <a:cs typeface="Microsoft New Tai Lue" panose="020B0502040204020203" pitchFamily="34" charset="0"/>
              </a:rPr>
              <a:t>Le</a:t>
            </a:r>
            <a:r>
              <a:rPr lang="fr-CA" sz="2400" b="1" dirty="0">
                <a:latin typeface="Microsoft New Tai Lue" panose="020B0502040204020203" pitchFamily="34" charset="0"/>
                <a:ea typeface="Microsoft New Tai Lue" charset="0"/>
                <a:cs typeface="Microsoft New Tai Lue" panose="020B0502040204020203" pitchFamily="34" charset="0"/>
              </a:rPr>
              <a:t> concept de </a:t>
            </a:r>
            <a:r>
              <a:rPr lang="fr-CA" sz="2400" dirty="0">
                <a:latin typeface="Microsoft New Tai Lue" panose="020B0502040204020203" pitchFamily="34" charset="0"/>
                <a:ea typeface="Microsoft New Tai Lue" charset="0"/>
                <a:cs typeface="Microsoft New Tai Lue" panose="020B0502040204020203" pitchFamily="34" charset="0"/>
              </a:rPr>
              <a:t>d</a:t>
            </a:r>
            <a:r>
              <a:rPr lang="fr-CA" sz="2400" b="1" dirty="0">
                <a:latin typeface="Microsoft New Tai Lue" panose="020B0502040204020203" pitchFamily="34" charset="0"/>
                <a:ea typeface="Microsoft New Tai Lue" charset="0"/>
                <a:cs typeface="Microsoft New Tai Lue" panose="020B0502040204020203" pitchFamily="34" charset="0"/>
              </a:rPr>
              <a:t>urabilité de la paix reconnaît que la consolidation de la paix n’est pas un processus linéaire et s’applique à tous les stades d’un conflit</a:t>
            </a:r>
          </a:p>
        </p:txBody>
      </p:sp>
      <p:grpSp>
        <p:nvGrpSpPr>
          <p:cNvPr id="6" name="Group 3"/>
          <p:cNvGrpSpPr>
            <a:grpSpLocks noChangeAspect="1"/>
          </p:cNvGrpSpPr>
          <p:nvPr/>
        </p:nvGrpSpPr>
        <p:grpSpPr bwMode="auto">
          <a:xfrm>
            <a:off x="173177" y="1295400"/>
            <a:ext cx="8666023" cy="5381625"/>
            <a:chOff x="425" y="1448"/>
            <a:chExt cx="9022" cy="6120"/>
          </a:xfrm>
        </p:grpSpPr>
        <p:sp>
          <p:nvSpPr>
            <p:cNvPr id="7" name="AutoShape 4"/>
            <p:cNvSpPr>
              <a:spLocks noChangeAspect="1" noChangeArrowheads="1"/>
            </p:cNvSpPr>
            <p:nvPr/>
          </p:nvSpPr>
          <p:spPr bwMode="auto">
            <a:xfrm>
              <a:off x="1276" y="1448"/>
              <a:ext cx="8171" cy="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9" name="Oval 6"/>
            <p:cNvSpPr>
              <a:spLocks noChangeArrowheads="1"/>
            </p:cNvSpPr>
            <p:nvPr/>
          </p:nvSpPr>
          <p:spPr bwMode="auto">
            <a:xfrm>
              <a:off x="3186" y="1628"/>
              <a:ext cx="3960" cy="900"/>
            </a:xfrm>
            <a:prstGeom prst="ellipse">
              <a:avLst/>
            </a:prstGeom>
            <a:solidFill>
              <a:srgbClr val="CC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10" name="Oval 7"/>
            <p:cNvSpPr>
              <a:spLocks noChangeArrowheads="1"/>
            </p:cNvSpPr>
            <p:nvPr/>
          </p:nvSpPr>
          <p:spPr bwMode="auto">
            <a:xfrm>
              <a:off x="2176" y="2528"/>
              <a:ext cx="3240" cy="1800"/>
            </a:xfrm>
            <a:prstGeom prst="ellipse">
              <a:avLst/>
            </a:prstGeom>
            <a:solidFill>
              <a:srgbClr val="FFCC00">
                <a:alpha val="5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11" name="Oval 8"/>
            <p:cNvSpPr>
              <a:spLocks noChangeArrowheads="1"/>
            </p:cNvSpPr>
            <p:nvPr/>
          </p:nvSpPr>
          <p:spPr bwMode="auto">
            <a:xfrm>
              <a:off x="4883" y="2528"/>
              <a:ext cx="3233" cy="1800"/>
            </a:xfrm>
            <a:prstGeom prst="ellipse">
              <a:avLst/>
            </a:prstGeom>
            <a:solidFill>
              <a:srgbClr val="00FF00">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13" name="Text Box 10"/>
            <p:cNvSpPr txBox="1">
              <a:spLocks noChangeArrowheads="1"/>
            </p:cNvSpPr>
            <p:nvPr/>
          </p:nvSpPr>
          <p:spPr bwMode="auto">
            <a:xfrm>
              <a:off x="2846" y="2922"/>
              <a:ext cx="180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algn="ctr" eaLnBrk="1" hangingPunct="1">
                <a:spcBef>
                  <a:spcPct val="50000"/>
                </a:spcBef>
                <a:buFontTx/>
                <a:buNone/>
              </a:pP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Rétablissement</a:t>
              </a: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 de la </a:t>
              </a: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paix</a:t>
              </a:r>
            </a:p>
          </p:txBody>
        </p:sp>
        <p:sp>
          <p:nvSpPr>
            <p:cNvPr id="14" name="Text Box 11"/>
            <p:cNvSpPr txBox="1">
              <a:spLocks noChangeArrowheads="1"/>
            </p:cNvSpPr>
            <p:nvPr/>
          </p:nvSpPr>
          <p:spPr bwMode="auto">
            <a:xfrm>
              <a:off x="5596" y="2888"/>
              <a:ext cx="183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algn="ctr" eaLnBrk="1" hangingPunct="1">
                <a:spcBef>
                  <a:spcPct val="50000"/>
                </a:spcBef>
                <a:buFontTx/>
                <a:buNone/>
              </a:pP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Imposition</a:t>
              </a: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
              </a:r>
              <a:b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b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de la </a:t>
              </a: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paix</a:t>
              </a:r>
            </a:p>
          </p:txBody>
        </p:sp>
        <p:sp>
          <p:nvSpPr>
            <p:cNvPr id="15" name="Text Box 12"/>
            <p:cNvSpPr txBox="1">
              <a:spLocks noChangeArrowheads="1"/>
            </p:cNvSpPr>
            <p:nvPr/>
          </p:nvSpPr>
          <p:spPr bwMode="auto">
            <a:xfrm>
              <a:off x="4001" y="1808"/>
              <a:ext cx="223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Prévention</a:t>
              </a: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 des </a:t>
              </a: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conflits</a:t>
              </a:r>
            </a:p>
          </p:txBody>
        </p:sp>
        <p:sp>
          <p:nvSpPr>
            <p:cNvPr id="16" name="Text Box 13"/>
            <p:cNvSpPr txBox="1">
              <a:spLocks noChangeArrowheads="1"/>
            </p:cNvSpPr>
            <p:nvPr/>
          </p:nvSpPr>
          <p:spPr bwMode="auto">
            <a:xfrm>
              <a:off x="4170" y="4420"/>
              <a:ext cx="1994"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Maintien de la paix</a:t>
              </a:r>
              <a:endPar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17" name="Text Box 14"/>
            <p:cNvSpPr txBox="1">
              <a:spLocks noChangeArrowheads="1"/>
            </p:cNvSpPr>
            <p:nvPr/>
          </p:nvSpPr>
          <p:spPr bwMode="auto">
            <a:xfrm>
              <a:off x="3376" y="5293"/>
              <a:ext cx="3409" cy="1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algn="ctr" eaLnBrk="1" hangingPunct="1">
                <a:spcBef>
                  <a:spcPct val="50000"/>
                </a:spcBef>
                <a:buFontTx/>
                <a:buNone/>
              </a:pPr>
              <a:r>
                <a:rPr lang="fr-CA" altLang="da-DK" sz="2000" b="1" dirty="0">
                  <a:solidFill>
                    <a:schemeClr val="bg1"/>
                  </a:solidFill>
                  <a:latin typeface="Microsoft New Tai Lue" panose="020B0502040204020203" pitchFamily="34" charset="0"/>
                  <a:cs typeface="Microsoft New Tai Lue" panose="020B0502040204020203" pitchFamily="34" charset="0"/>
                </a:rPr>
                <a:t>Durabilité / Consolidation de la paix</a:t>
              </a:r>
            </a:p>
            <a:p>
              <a:pPr algn="ctr" eaLnBrk="1" hangingPunct="1">
                <a:spcBef>
                  <a:spcPct val="50000"/>
                </a:spcBef>
                <a:buFontTx/>
                <a:buNone/>
              </a:pPr>
              <a:r>
                <a:rPr lang="fr-CA" altLang="da-DK" sz="1600" b="1" dirty="0">
                  <a:solidFill>
                    <a:schemeClr val="tx1">
                      <a:lumMod val="95000"/>
                      <a:lumOff val="5000"/>
                    </a:schemeClr>
                  </a:solidFill>
                  <a:latin typeface="Microsoft New Tai Lue" panose="020B0502040204020203" pitchFamily="34" charset="0"/>
                  <a:cs typeface="Microsoft New Tai Lue" panose="020B0502040204020203" pitchFamily="34" charset="0"/>
                </a:rPr>
                <a:t>Prévenir un conflit</a:t>
              </a:r>
            </a:p>
            <a:p>
              <a:pPr algn="ctr" eaLnBrk="1" hangingPunct="1">
                <a:spcBef>
                  <a:spcPct val="50000"/>
                </a:spcBef>
                <a:buFontTx/>
                <a:buNone/>
              </a:pPr>
              <a:r>
                <a:rPr lang="fr-CA" altLang="da-DK" sz="1600" b="1" dirty="0">
                  <a:solidFill>
                    <a:schemeClr val="tx1">
                      <a:lumMod val="95000"/>
                      <a:lumOff val="5000"/>
                    </a:schemeClr>
                  </a:solidFill>
                  <a:latin typeface="Microsoft New Tai Lue" panose="020B0502040204020203" pitchFamily="34" charset="0"/>
                  <a:cs typeface="Microsoft New Tai Lue" panose="020B0502040204020203" pitchFamily="34" charset="0"/>
                </a:rPr>
                <a:t>ou sa reprise</a:t>
              </a:r>
            </a:p>
          </p:txBody>
        </p:sp>
        <p:sp>
          <p:nvSpPr>
            <p:cNvPr id="18" name="Line 15"/>
            <p:cNvSpPr>
              <a:spLocks noChangeShapeType="1"/>
            </p:cNvSpPr>
            <p:nvPr/>
          </p:nvSpPr>
          <p:spPr bwMode="auto">
            <a:xfrm>
              <a:off x="9016" y="1988"/>
              <a:ext cx="1" cy="45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cmpd="dbl">
                  <a:solidFill>
                    <a:srgbClr val="000000"/>
                  </a:solidFill>
                  <a:round/>
                  <a:headEnd/>
                  <a:tailEnd type="triangle" w="med" len="lg"/>
                </a14:hiddenLine>
              </a:ext>
            </a:extLst>
          </p:spPr>
          <p:txBody>
            <a:bodyPr/>
            <a:lstStyle/>
            <a:p>
              <a:endParaRPr lang="en-GB"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20" name="Line 17"/>
            <p:cNvSpPr>
              <a:spLocks noChangeShapeType="1"/>
            </p:cNvSpPr>
            <p:nvPr/>
          </p:nvSpPr>
          <p:spPr bwMode="auto">
            <a:xfrm>
              <a:off x="1894" y="2555"/>
              <a:ext cx="6480" cy="1"/>
            </a:xfrm>
            <a:prstGeom prst="line">
              <a:avLst/>
            </a:prstGeom>
            <a:ln w="38100">
              <a:solidFill>
                <a:schemeClr val="tx1">
                  <a:lumMod val="95000"/>
                  <a:lumOff val="5000"/>
                </a:schemeClr>
              </a:solidFill>
              <a:prstDash val="sysDash"/>
              <a:headEnd/>
              <a:tailEnd/>
            </a:ln>
          </p:spPr>
          <p:style>
            <a:lnRef idx="3">
              <a:schemeClr val="dk1"/>
            </a:lnRef>
            <a:fillRef idx="0">
              <a:schemeClr val="dk1"/>
            </a:fillRef>
            <a:effectRef idx="2">
              <a:schemeClr val="dk1"/>
            </a:effectRef>
            <a:fontRef idx="minor">
              <a:schemeClr val="tx1"/>
            </a:fontRef>
          </p:style>
          <p:txBody>
            <a:bodyPr lIns="47549" tIns="23774" rIns="47549" bIns="23774"/>
            <a:lstStyle/>
            <a:p>
              <a:endParaRPr lang="en-GB"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21" name="Text Box 18"/>
            <p:cNvSpPr txBox="1">
              <a:spLocks noChangeArrowheads="1"/>
            </p:cNvSpPr>
            <p:nvPr/>
          </p:nvSpPr>
          <p:spPr bwMode="auto">
            <a:xfrm>
              <a:off x="425" y="3584"/>
              <a:ext cx="1999" cy="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 </a:t>
              </a: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Cessez-le-feu</a:t>
              </a:r>
            </a:p>
          </p:txBody>
        </p:sp>
        <p:sp>
          <p:nvSpPr>
            <p:cNvPr id="22" name="Text Box 19"/>
            <p:cNvSpPr txBox="1">
              <a:spLocks noChangeArrowheads="1"/>
            </p:cNvSpPr>
            <p:nvPr/>
          </p:nvSpPr>
          <p:spPr bwMode="auto">
            <a:xfrm>
              <a:off x="723" y="2383"/>
              <a:ext cx="109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 </a:t>
              </a: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Conflit</a:t>
              </a:r>
            </a:p>
          </p:txBody>
        </p:sp>
        <p:sp>
          <p:nvSpPr>
            <p:cNvPr id="23" name="Text Box 20"/>
            <p:cNvSpPr txBox="1">
              <a:spLocks noChangeArrowheads="1"/>
            </p:cNvSpPr>
            <p:nvPr/>
          </p:nvSpPr>
          <p:spPr bwMode="auto">
            <a:xfrm>
              <a:off x="8476" y="6544"/>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549" tIns="23774" rIns="47549" bIns="23774"/>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50000"/>
                </a:spcBef>
                <a:buFontTx/>
                <a:buNone/>
              </a:pPr>
              <a:endParaRPr lang="en-GB"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sp>
          <p:nvSpPr>
            <p:cNvPr id="12" name="Oval 9"/>
            <p:cNvSpPr>
              <a:spLocks noChangeArrowheads="1"/>
            </p:cNvSpPr>
            <p:nvPr/>
          </p:nvSpPr>
          <p:spPr bwMode="auto">
            <a:xfrm>
              <a:off x="3303" y="3968"/>
              <a:ext cx="3643" cy="1260"/>
            </a:xfrm>
            <a:prstGeom prst="ellipse">
              <a:avLst/>
            </a:prstGeom>
            <a:solidFill>
              <a:srgbClr val="99CCFF">
                <a:alpha val="59999"/>
              </a:srgbClr>
            </a:solidFill>
            <a:ln w="9525">
              <a:solidFill>
                <a:schemeClr val="accent2"/>
              </a:solidFill>
              <a:round/>
              <a:headEnd/>
              <a:tailEnd/>
            </a:ln>
          </p:spPr>
          <p:txBody>
            <a:bodyPr wrap="none" anchor="ct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eaLnBrk="1" hangingPunct="1">
                <a:spcBef>
                  <a:spcPct val="0"/>
                </a:spcBef>
                <a:buFontTx/>
                <a:buNone/>
              </a:pPr>
              <a:endParaRPr lang="en-CA" altLang="da-DK"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grpSp>
      <p:sp>
        <p:nvSpPr>
          <p:cNvPr id="26" name="Rectangle 23"/>
          <p:cNvSpPr>
            <a:spLocks noChangeArrowheads="1"/>
          </p:cNvSpPr>
          <p:nvPr/>
        </p:nvSpPr>
        <p:spPr bwMode="auto">
          <a:xfrm>
            <a:off x="7924800" y="6016679"/>
            <a:ext cx="10695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FFFF00"/>
                </a:solidFill>
                <a:latin typeface="Times" charset="0"/>
              </a:defRPr>
            </a:lvl1pPr>
            <a:lvl2pPr marL="742950" indent="-285750">
              <a:spcBef>
                <a:spcPct val="20000"/>
              </a:spcBef>
              <a:buChar char="–"/>
              <a:defRPr sz="2800">
                <a:solidFill>
                  <a:srgbClr val="FFFF00"/>
                </a:solidFill>
                <a:latin typeface="Times" charset="0"/>
              </a:defRPr>
            </a:lvl2pPr>
            <a:lvl3pPr marL="1143000" indent="-228600">
              <a:spcBef>
                <a:spcPct val="20000"/>
              </a:spcBef>
              <a:buChar char="•"/>
              <a:defRPr sz="2400">
                <a:solidFill>
                  <a:srgbClr val="FFFF00"/>
                </a:solidFill>
                <a:latin typeface="Times" charset="0"/>
              </a:defRPr>
            </a:lvl3pPr>
            <a:lvl4pPr marL="1600200" indent="-228600">
              <a:spcBef>
                <a:spcPct val="20000"/>
              </a:spcBef>
              <a:buChar char="–"/>
              <a:defRPr sz="2000">
                <a:solidFill>
                  <a:srgbClr val="FFFF00"/>
                </a:solidFill>
                <a:latin typeface="Times" charset="0"/>
              </a:defRPr>
            </a:lvl4pPr>
            <a:lvl5pPr marL="2057400" indent="-228600">
              <a:spcBef>
                <a:spcPct val="20000"/>
              </a:spcBef>
              <a:buChar char="»"/>
              <a:defRPr sz="2000">
                <a:solidFill>
                  <a:srgbClr val="FFFF00"/>
                </a:solidFill>
                <a:latin typeface="Times" charset="0"/>
              </a:defRPr>
            </a:lvl5pPr>
            <a:lvl6pPr marL="2514600" indent="-228600" eaLnBrk="0" fontAlgn="base" hangingPunct="0">
              <a:spcBef>
                <a:spcPct val="20000"/>
              </a:spcBef>
              <a:spcAft>
                <a:spcPct val="0"/>
              </a:spcAft>
              <a:buChar char="»"/>
              <a:defRPr sz="2000">
                <a:solidFill>
                  <a:srgbClr val="FFFF00"/>
                </a:solidFill>
                <a:latin typeface="Times" charset="0"/>
              </a:defRPr>
            </a:lvl6pPr>
            <a:lvl7pPr marL="2971800" indent="-228600" eaLnBrk="0" fontAlgn="base" hangingPunct="0">
              <a:spcBef>
                <a:spcPct val="20000"/>
              </a:spcBef>
              <a:spcAft>
                <a:spcPct val="0"/>
              </a:spcAft>
              <a:buChar char="»"/>
              <a:defRPr sz="2000">
                <a:solidFill>
                  <a:srgbClr val="FFFF00"/>
                </a:solidFill>
                <a:latin typeface="Times" charset="0"/>
              </a:defRPr>
            </a:lvl7pPr>
            <a:lvl8pPr marL="3429000" indent="-228600" eaLnBrk="0" fontAlgn="base" hangingPunct="0">
              <a:spcBef>
                <a:spcPct val="20000"/>
              </a:spcBef>
              <a:spcAft>
                <a:spcPct val="0"/>
              </a:spcAft>
              <a:buChar char="»"/>
              <a:defRPr sz="2000">
                <a:solidFill>
                  <a:srgbClr val="FFFF00"/>
                </a:solidFill>
                <a:latin typeface="Times" charset="0"/>
              </a:defRPr>
            </a:lvl8pPr>
            <a:lvl9pPr marL="3886200" indent="-228600" eaLnBrk="0" fontAlgn="base" hangingPunct="0">
              <a:spcBef>
                <a:spcPct val="20000"/>
              </a:spcBef>
              <a:spcAft>
                <a:spcPct val="0"/>
              </a:spcAft>
              <a:buChar char="»"/>
              <a:defRPr sz="2000">
                <a:solidFill>
                  <a:srgbClr val="FFFF00"/>
                </a:solidFill>
                <a:latin typeface="Times" charset="0"/>
              </a:defRPr>
            </a:lvl9pPr>
          </a:lstStyle>
          <a:p>
            <a:pPr algn="ctr" eaLnBrk="1" hangingPunct="1">
              <a:spcBef>
                <a:spcPct val="50000"/>
              </a:spcBef>
              <a:buFontTx/>
              <a:buNone/>
            </a:pPr>
            <a:r>
              <a:rPr lang="fr-CA"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Processus</a:t>
            </a: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
            </a:r>
            <a:b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br>
            <a:r>
              <a:rPr lang="en-US" altLang="da-DK" sz="1600" dirty="0">
                <a:solidFill>
                  <a:schemeClr val="tx1">
                    <a:lumMod val="95000"/>
                    <a:lumOff val="5000"/>
                  </a:schemeClr>
                </a:solidFill>
                <a:latin typeface="Microsoft New Tai Lue" panose="020B0502040204020203" pitchFamily="34" charset="0"/>
                <a:cs typeface="Microsoft New Tai Lue" panose="020B0502040204020203" pitchFamily="34" charset="0"/>
              </a:rPr>
              <a:t>politique</a:t>
            </a:r>
          </a:p>
        </p:txBody>
      </p:sp>
      <p:sp>
        <p:nvSpPr>
          <p:cNvPr id="28" name="Down Arrow 27"/>
          <p:cNvSpPr/>
          <p:nvPr/>
        </p:nvSpPr>
        <p:spPr>
          <a:xfrm>
            <a:off x="8382000" y="1516295"/>
            <a:ext cx="128716" cy="439994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9" name="Line 17"/>
          <p:cNvSpPr>
            <a:spLocks noChangeShapeType="1"/>
          </p:cNvSpPr>
          <p:nvPr/>
        </p:nvSpPr>
        <p:spPr bwMode="auto">
          <a:xfrm>
            <a:off x="1447800" y="3499504"/>
            <a:ext cx="6224322" cy="803"/>
          </a:xfrm>
          <a:prstGeom prst="line">
            <a:avLst/>
          </a:prstGeom>
          <a:ln w="38100">
            <a:solidFill>
              <a:schemeClr val="tx1">
                <a:lumMod val="95000"/>
                <a:lumOff val="5000"/>
              </a:schemeClr>
            </a:solidFill>
            <a:prstDash val="sysDash"/>
            <a:headEnd/>
            <a:tailEnd/>
          </a:ln>
        </p:spPr>
        <p:style>
          <a:lnRef idx="3">
            <a:schemeClr val="dk1"/>
          </a:lnRef>
          <a:fillRef idx="0">
            <a:schemeClr val="dk1"/>
          </a:fillRef>
          <a:effectRef idx="2">
            <a:schemeClr val="dk1"/>
          </a:effectRef>
          <a:fontRef idx="minor">
            <a:schemeClr val="tx1"/>
          </a:fontRef>
        </p:style>
        <p:txBody>
          <a:bodyPr lIns="47549" tIns="23774" rIns="47549" bIns="23774"/>
          <a:lstStyle/>
          <a:p>
            <a:endParaRPr lang="en-GB" sz="1600">
              <a:solidFill>
                <a:schemeClr val="tx1">
                  <a:lumMod val="95000"/>
                  <a:lumOff val="5000"/>
                </a:schemeClr>
              </a:solidFill>
              <a:latin typeface="Microsoft New Tai Lue" panose="020B0502040204020203" pitchFamily="34" charset="0"/>
              <a:cs typeface="Microsoft New Tai Lue" panose="020B0502040204020203" pitchFamily="34" charset="0"/>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28600"/>
            <a:ext cx="944005" cy="876274"/>
          </a:xfrm>
          <a:prstGeom prst="rect">
            <a:avLst/>
          </a:prstGeom>
        </p:spPr>
      </p:pic>
    </p:spTree>
    <p:extLst>
      <p:ext uri="{BB962C8B-B14F-4D97-AF65-F5344CB8AC3E}">
        <p14:creationId xmlns:p14="http://schemas.microsoft.com/office/powerpoint/2010/main" val="56182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169" y="306949"/>
            <a:ext cx="7905431" cy="685800"/>
          </a:xfrm>
        </p:spPr>
        <p:txBody>
          <a:bodyPr>
            <a:noAutofit/>
          </a:bodyPr>
          <a:lstStyle/>
          <a:p>
            <a:r>
              <a:rPr lang="fr-CA" sz="4000" dirty="0">
                <a:latin typeface="+mn-lt"/>
              </a:rPr>
              <a:t>Mécanismes de financement du PBF  </a:t>
            </a:r>
            <a:endParaRPr lang="fr-CA" sz="4000" dirty="0">
              <a:solidFill>
                <a:srgbClr val="FF0000"/>
              </a:solidFill>
              <a:latin typeface="+mn-lt"/>
            </a:endParaRPr>
          </a:p>
        </p:txBody>
      </p:sp>
      <p:sp>
        <p:nvSpPr>
          <p:cNvPr id="6" name="Content Placeholder 2"/>
          <p:cNvSpPr txBox="1">
            <a:spLocks/>
          </p:cNvSpPr>
          <p:nvPr/>
        </p:nvSpPr>
        <p:spPr bwMode="auto">
          <a:xfrm>
            <a:off x="152400" y="1447800"/>
            <a:ext cx="4114800" cy="5059680"/>
          </a:xfrm>
          <a:prstGeom prst="rect">
            <a:avLst/>
          </a:pr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a:solidFill>
                  <a:schemeClr val="tx1"/>
                </a:solidFill>
                <a:latin typeface="+mn-lt"/>
                <a:ea typeface="MS PGothic" pitchFamily="34" charset="-128"/>
                <a:cs typeface="ＭＳ Ｐゴシック" pitchFamily="111" charset="-128"/>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a:solidFill>
                  <a:schemeClr val="tx1"/>
                </a:solidFill>
                <a:latin typeface="+mn-lt"/>
                <a:ea typeface="MS PGothic" pitchFamily="34" charset="-128"/>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a:solidFill>
                  <a:schemeClr val="tx1"/>
                </a:solidFill>
                <a:latin typeface="+mn-lt"/>
                <a:ea typeface="MS PGothic" pitchFamily="34" charset="-128"/>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a:solidFill>
                  <a:schemeClr val="tx1"/>
                </a:solidFill>
                <a:latin typeface="+mn-lt"/>
                <a:ea typeface="MS PGothic" pitchFamily="34" charset="-128"/>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ea typeface="MS PGothic" pitchFamily="34" charset="-128"/>
              </a:defRPr>
            </a:lvl5pPr>
            <a:lvl6pPr marL="22860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defRPr>
            </a:lvl6pPr>
            <a:lvl7pPr marL="27432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defRPr>
            </a:lvl7pPr>
            <a:lvl8pPr marL="32004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defRPr>
            </a:lvl8pPr>
            <a:lvl9pPr marL="3657600" indent="-228600" algn="l" rtl="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mn-lt"/>
              </a:defRPr>
            </a:lvl9pPr>
          </a:lstStyle>
          <a:p>
            <a:pPr marL="0" marR="0" lvl="0" indent="0" algn="l" defTabSz="914400" rtl="0" eaLnBrk="0" fontAlgn="base" latinLnBrk="0" hangingPunct="0">
              <a:lnSpc>
                <a:spcPct val="100000"/>
              </a:lnSpc>
              <a:spcBef>
                <a:spcPts val="700"/>
              </a:spcBef>
              <a:spcAft>
                <a:spcPct val="0"/>
              </a:spcAft>
              <a:buClr>
                <a:srgbClr val="DD8047"/>
              </a:buClr>
              <a:buSzPct val="60000"/>
              <a:buFont typeface="Wingdings" pitchFamily="2" charset="2"/>
              <a:buNone/>
              <a:tabLst/>
              <a:defRPr/>
            </a:pPr>
            <a:r>
              <a:rPr kumimoji="0" lang="fr-CA" sz="2000" b="1" i="0" u="none" strike="noStrike" kern="0" cap="none" spc="0" normalizeH="0" baseline="0" noProof="0" dirty="0">
                <a:ln>
                  <a:noFill/>
                </a:ln>
                <a:solidFill>
                  <a:schemeClr val="tx2"/>
                </a:solidFill>
                <a:effectLst/>
                <a:uLnTx/>
                <a:uFillTx/>
                <a:cs typeface="Microsoft New Tai Lue" panose="020B0502040204020203" pitchFamily="34" charset="0"/>
              </a:rPr>
              <a:t>IRF – Réponse immédiate </a:t>
            </a:r>
          </a:p>
          <a:p>
            <a:pPr marL="0" indent="0">
              <a:buClr>
                <a:srgbClr val="DD8047"/>
              </a:buClr>
              <a:buNone/>
            </a:pPr>
            <a:endParaRPr lang="fr-CA" sz="800" kern="0" dirty="0">
              <a:solidFill>
                <a:schemeClr val="tx2"/>
              </a:solidFill>
              <a:cs typeface="Microsoft New Tai Lue" panose="020B0502040204020203" pitchFamily="34" charset="0"/>
            </a:endParaRPr>
          </a:p>
          <a:p>
            <a:pPr>
              <a:buClr>
                <a:srgbClr val="DD8047"/>
              </a:buClr>
              <a:buFont typeface="Wingdings" panose="05000000000000000000" pitchFamily="2" charset="2"/>
              <a:buChar char="§"/>
            </a:pPr>
            <a:r>
              <a:rPr lang="fr-CA" sz="1800" kern="0" dirty="0">
                <a:solidFill>
                  <a:schemeClr val="tx2"/>
                </a:solidFill>
                <a:cs typeface="Microsoft New Tai Lue" panose="020B0502040204020203" pitchFamily="34" charset="0"/>
              </a:rPr>
              <a:t>Mécanisme rapide et modulable</a:t>
            </a:r>
          </a:p>
          <a:p>
            <a:pPr>
              <a:buClr>
                <a:srgbClr val="DD8047"/>
              </a:buClr>
              <a:buFont typeface="Wingdings" panose="05000000000000000000" pitchFamily="2" charset="2"/>
              <a:buChar char="§"/>
            </a:pPr>
            <a:r>
              <a:rPr lang="fr-CA" sz="1800" kern="0" dirty="0">
                <a:solidFill>
                  <a:schemeClr val="tx2"/>
                </a:solidFill>
                <a:cs typeface="Microsoft New Tai Lue" panose="020B0502040204020203" pitchFamily="34" charset="0"/>
              </a:rPr>
              <a:t>Répond aux besoins critiques et urgents en matière de consolidation de la paix (souvent causés par un changement de contexte dramatique)</a:t>
            </a:r>
          </a:p>
          <a:p>
            <a:pPr>
              <a:buClr>
                <a:srgbClr val="DD8047"/>
              </a:buClr>
              <a:buFont typeface="Wingdings" panose="05000000000000000000" pitchFamily="2" charset="2"/>
              <a:buChar char="§"/>
            </a:pPr>
            <a:r>
              <a:rPr lang="fr-CA" sz="1800" kern="0" dirty="0">
                <a:solidFill>
                  <a:schemeClr val="tx2"/>
                </a:solidFill>
                <a:cs typeface="Microsoft New Tai Lue" panose="020B0502040204020203" pitchFamily="34" charset="0"/>
              </a:rPr>
              <a:t>PBSO reçoit et approuve directement les projets individuels</a:t>
            </a:r>
          </a:p>
          <a:p>
            <a:pPr>
              <a:buClr>
                <a:srgbClr val="DD8047"/>
              </a:buClr>
              <a:buFont typeface="Wingdings" panose="05000000000000000000" pitchFamily="2" charset="2"/>
              <a:buChar char="§"/>
            </a:pPr>
            <a:r>
              <a:rPr lang="fr-CA" sz="1800" kern="0" dirty="0">
                <a:solidFill>
                  <a:schemeClr val="tx2"/>
                </a:solidFill>
                <a:cs typeface="Microsoft New Tai Lue" panose="020B0502040204020203" pitchFamily="34" charset="0"/>
              </a:rPr>
              <a:t>Maximum 18 mois</a:t>
            </a:r>
          </a:p>
          <a:p>
            <a:pPr>
              <a:buClr>
                <a:srgbClr val="DD8047"/>
              </a:buClr>
              <a:buFont typeface="Wingdings" panose="05000000000000000000" pitchFamily="2" charset="2"/>
              <a:buChar char="§"/>
            </a:pPr>
            <a:r>
              <a:rPr lang="fr-CA" sz="1800" kern="0" dirty="0">
                <a:solidFill>
                  <a:schemeClr val="tx2"/>
                </a:solidFill>
                <a:cs typeface="Microsoft New Tai Lue" panose="020B0502040204020203" pitchFamily="34" charset="0"/>
              </a:rPr>
              <a:t>Jusqu’à 15 millions de dollars US en projets actifs IRF par pays éligible</a:t>
            </a:r>
          </a:p>
          <a:p>
            <a:pPr>
              <a:buClr>
                <a:srgbClr val="DD8047"/>
              </a:buClr>
              <a:buFont typeface="Wingdings" panose="05000000000000000000" pitchFamily="2" charset="2"/>
              <a:buChar char="§"/>
            </a:pPr>
            <a:r>
              <a:rPr lang="fr-CA" sz="1800" kern="0" dirty="0">
                <a:solidFill>
                  <a:schemeClr val="tx2"/>
                </a:solidFill>
                <a:cs typeface="Microsoft New Tai Lue" panose="020B0502040204020203" pitchFamily="34" charset="0"/>
              </a:rPr>
              <a:t>Jusqu’à 3 millions de dollars US en projets IRF avant d’être formellement déclaré éligible au financement du PBF (mais pas éligible pour la GYPI)</a:t>
            </a:r>
          </a:p>
          <a:p>
            <a:pPr marL="0" marR="0" lvl="0" indent="0" algn="l" defTabSz="914400" rtl="0" eaLnBrk="0" fontAlgn="base" latinLnBrk="0" hangingPunct="0">
              <a:lnSpc>
                <a:spcPct val="100000"/>
              </a:lnSpc>
              <a:spcBef>
                <a:spcPts val="700"/>
              </a:spcBef>
              <a:spcAft>
                <a:spcPct val="0"/>
              </a:spcAft>
              <a:buClr>
                <a:srgbClr val="DD8047"/>
              </a:buClr>
              <a:buSzPct val="60000"/>
              <a:buFont typeface="Wingdings" pitchFamily="2" charset="2"/>
              <a:buNone/>
              <a:tabLst/>
              <a:defRPr/>
            </a:pPr>
            <a:endParaRPr kumimoji="0" lang="fr-CA" sz="1600" b="0" i="0" u="none" strike="noStrike" kern="0" cap="none" spc="0" normalizeH="0" baseline="0" noProof="0" dirty="0">
              <a:ln>
                <a:noFill/>
              </a:ln>
              <a:solidFill>
                <a:schemeClr val="tx2"/>
              </a:solidFill>
              <a:effectLst/>
              <a:uLnTx/>
              <a:uFillTx/>
              <a:latin typeface="Microsoft New Tai Lue" panose="020B0502040204020203" pitchFamily="34" charset="0"/>
              <a:cs typeface="Microsoft New Tai Lue" panose="020B0502040204020203" pitchFamily="34" charset="0"/>
            </a:endParaRPr>
          </a:p>
        </p:txBody>
      </p:sp>
      <p:sp>
        <p:nvSpPr>
          <p:cNvPr id="8" name="TextBox 7"/>
          <p:cNvSpPr txBox="1"/>
          <p:nvPr/>
        </p:nvSpPr>
        <p:spPr>
          <a:xfrm>
            <a:off x="4343400" y="1447800"/>
            <a:ext cx="4648200" cy="5059680"/>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R="0" lvl="0" indent="0" eaLnBrk="0" fontAlgn="base" hangingPunct="0">
              <a:lnSpc>
                <a:spcPct val="100000"/>
              </a:lnSpc>
              <a:spcBef>
                <a:spcPts val="700"/>
              </a:spcBef>
              <a:spcAft>
                <a:spcPct val="0"/>
              </a:spcAft>
              <a:buClr>
                <a:srgbClr val="DD8047"/>
              </a:buClr>
              <a:buSzPct val="60000"/>
              <a:buFont typeface="Wingdings" pitchFamily="2" charset="2"/>
              <a:buNone/>
              <a:tabLst/>
              <a:defRPr kumimoji="0" sz="1600" b="1" i="0" u="none" strike="noStrike" kern="0" cap="none" spc="0" normalizeH="0" baseline="0">
                <a:ln>
                  <a:noFill/>
                </a:ln>
                <a:solidFill>
                  <a:schemeClr val="tx2"/>
                </a:solidFill>
                <a:effectLst/>
                <a:uLnTx/>
                <a:uFillTx/>
                <a:latin typeface="Microsoft New Tai Lue" panose="020B0502040204020203" pitchFamily="34" charset="0"/>
                <a:ea typeface="MS PGothic" pitchFamily="34" charset="-128"/>
                <a:cs typeface="Microsoft New Tai Lue" panose="020B0502040204020203" pitchFamily="34" charset="0"/>
              </a:defRPr>
            </a:lvl1pPr>
            <a:lvl2pPr marL="639763" indent="-273050" eaLnBrk="0" fontAlgn="base" hangingPunct="0">
              <a:spcBef>
                <a:spcPts val="550"/>
              </a:spcBef>
              <a:spcAft>
                <a:spcPct val="0"/>
              </a:spcAft>
              <a:buClr>
                <a:schemeClr val="accent1"/>
              </a:buClr>
              <a:buSzPct val="70000"/>
              <a:buFont typeface="Wingdings 2" pitchFamily="18" charset="2"/>
              <a:buChar char=""/>
              <a:defRPr sz="2600">
                <a:ea typeface="MS PGothic" pitchFamily="34" charset="-128"/>
              </a:defRPr>
            </a:lvl2pPr>
            <a:lvl3pPr indent="-228600" eaLnBrk="0" fontAlgn="base" hangingPunct="0">
              <a:spcBef>
                <a:spcPts val="500"/>
              </a:spcBef>
              <a:spcAft>
                <a:spcPct val="0"/>
              </a:spcAft>
              <a:buClr>
                <a:schemeClr val="accent2"/>
              </a:buClr>
              <a:buSzPct val="75000"/>
              <a:buFont typeface="Wingdings" pitchFamily="2" charset="2"/>
              <a:buChar char=""/>
              <a:defRPr sz="2300">
                <a:ea typeface="MS PGothic" pitchFamily="34" charset="-128"/>
              </a:defRPr>
            </a:lvl3pPr>
            <a:lvl4pPr indent="-228600" eaLnBrk="0" fontAlgn="base" hangingPunct="0">
              <a:spcBef>
                <a:spcPts val="400"/>
              </a:spcBef>
              <a:spcAft>
                <a:spcPct val="0"/>
              </a:spcAft>
              <a:buClr>
                <a:srgbClr val="A5AB81"/>
              </a:buClr>
              <a:buSzPct val="75000"/>
              <a:buFont typeface="Wingdings" pitchFamily="2" charset="2"/>
              <a:buChar char=""/>
              <a:defRPr sz="2000">
                <a:ea typeface="MS PGothic" pitchFamily="34" charset="-128"/>
              </a:defRPr>
            </a:lvl4pPr>
            <a:lvl5pPr indent="-228600" eaLnBrk="0" fontAlgn="base" hangingPunct="0">
              <a:spcBef>
                <a:spcPts val="400"/>
              </a:spcBef>
              <a:spcAft>
                <a:spcPct val="0"/>
              </a:spcAft>
              <a:buClr>
                <a:srgbClr val="D8B25C"/>
              </a:buClr>
              <a:buSzPct val="65000"/>
              <a:buFont typeface="Wingdings" pitchFamily="2" charset="2"/>
              <a:buChar char=""/>
              <a:defRPr sz="2000">
                <a:ea typeface="MS PGothic" pitchFamily="34" charset="-128"/>
              </a:defRPr>
            </a:lvl5pPr>
            <a:lvl6pPr indent="-228600" eaLnBrk="0" fontAlgn="base" hangingPunct="0">
              <a:spcBef>
                <a:spcPts val="400"/>
              </a:spcBef>
              <a:spcAft>
                <a:spcPct val="0"/>
              </a:spcAft>
              <a:buClr>
                <a:srgbClr val="D8B25C"/>
              </a:buClr>
              <a:buSzPct val="65000"/>
              <a:buFont typeface="Wingdings" pitchFamily="2" charset="2"/>
              <a:buChar char=""/>
              <a:defRPr sz="2000"/>
            </a:lvl6pPr>
            <a:lvl7pPr indent="-228600" eaLnBrk="0" fontAlgn="base" hangingPunct="0">
              <a:spcBef>
                <a:spcPts val="400"/>
              </a:spcBef>
              <a:spcAft>
                <a:spcPct val="0"/>
              </a:spcAft>
              <a:buClr>
                <a:srgbClr val="D8B25C"/>
              </a:buClr>
              <a:buSzPct val="65000"/>
              <a:buFont typeface="Wingdings" pitchFamily="2" charset="2"/>
              <a:buChar char=""/>
              <a:defRPr sz="2000"/>
            </a:lvl7pPr>
            <a:lvl8pPr indent="-228600" eaLnBrk="0" fontAlgn="base" hangingPunct="0">
              <a:spcBef>
                <a:spcPts val="400"/>
              </a:spcBef>
              <a:spcAft>
                <a:spcPct val="0"/>
              </a:spcAft>
              <a:buClr>
                <a:srgbClr val="D8B25C"/>
              </a:buClr>
              <a:buSzPct val="65000"/>
              <a:buFont typeface="Wingdings" pitchFamily="2" charset="2"/>
              <a:buChar char=""/>
              <a:defRPr sz="2000"/>
            </a:lvl8pPr>
            <a:lvl9pPr indent="-228600" eaLnBrk="0" fontAlgn="base" hangingPunct="0">
              <a:spcBef>
                <a:spcPts val="400"/>
              </a:spcBef>
              <a:spcAft>
                <a:spcPct val="0"/>
              </a:spcAft>
              <a:buClr>
                <a:srgbClr val="D8B25C"/>
              </a:buClr>
              <a:buSzPct val="65000"/>
              <a:buFont typeface="Wingdings" pitchFamily="2" charset="2"/>
              <a:buChar char=""/>
              <a:defRPr sz="2000"/>
            </a:lvl9pPr>
          </a:lstStyle>
          <a:p>
            <a:r>
              <a:rPr lang="fr-CA" sz="2000" dirty="0">
                <a:latin typeface="+mn-lt"/>
              </a:rPr>
              <a:t>PRF – Consolidation de la paix et relèvement après un conflit</a:t>
            </a:r>
            <a:endParaRPr lang="fr-CA" sz="800" dirty="0">
              <a:latin typeface="+mn-lt"/>
            </a:endParaRPr>
          </a:p>
          <a:p>
            <a:pPr marL="319088" indent="-319088">
              <a:buFont typeface="Wingdings" panose="05000000000000000000" pitchFamily="2" charset="2"/>
              <a:buChar char="§"/>
            </a:pPr>
            <a:r>
              <a:rPr lang="fr-CA" sz="1800" b="0" dirty="0">
                <a:solidFill>
                  <a:schemeClr val="accent1">
                    <a:lumMod val="50000"/>
                  </a:schemeClr>
                </a:solidFill>
                <a:latin typeface="+mn-lt"/>
              </a:rPr>
              <a:t>Pour les pays déclarés éligibles par le Secrétaire général de l’ONU (5 ans) </a:t>
            </a:r>
          </a:p>
          <a:p>
            <a:pPr marL="319088" indent="-319088">
              <a:buFont typeface="Wingdings" panose="05000000000000000000" pitchFamily="2" charset="2"/>
              <a:buChar char="§"/>
            </a:pPr>
            <a:r>
              <a:rPr lang="fr-CA" sz="1800" b="0" dirty="0">
                <a:solidFill>
                  <a:schemeClr val="accent1">
                    <a:lumMod val="50000"/>
                  </a:schemeClr>
                </a:solidFill>
                <a:latin typeface="+mn-lt"/>
              </a:rPr>
              <a:t>Mécanisme de programmation s’appuyant sur un plan stratégique</a:t>
            </a:r>
          </a:p>
          <a:p>
            <a:pPr marL="319088" indent="-319088">
              <a:buFont typeface="Wingdings" panose="05000000000000000000" pitchFamily="2" charset="2"/>
              <a:buChar char="§"/>
            </a:pPr>
            <a:r>
              <a:rPr lang="fr-CA" sz="1800" b="0" dirty="0">
                <a:solidFill>
                  <a:schemeClr val="accent1">
                    <a:lumMod val="50000"/>
                  </a:schemeClr>
                </a:solidFill>
                <a:latin typeface="+mn-lt"/>
              </a:rPr>
              <a:t>Priorités établies par l’analyse de conflit</a:t>
            </a:r>
          </a:p>
          <a:p>
            <a:pPr marL="319088" indent="-319088">
              <a:buFont typeface="Wingdings" panose="05000000000000000000" pitchFamily="2" charset="2"/>
              <a:buChar char="§"/>
            </a:pPr>
            <a:r>
              <a:rPr lang="fr-CA" sz="1800" b="0" dirty="0">
                <a:solidFill>
                  <a:schemeClr val="accent1">
                    <a:lumMod val="50000"/>
                  </a:schemeClr>
                </a:solidFill>
                <a:latin typeface="+mn-lt"/>
              </a:rPr>
              <a:t>Processus en 2 étapes:</a:t>
            </a:r>
          </a:p>
          <a:p>
            <a:pPr marL="685800" lvl="2">
              <a:spcBef>
                <a:spcPts val="700"/>
              </a:spcBef>
              <a:buClr>
                <a:srgbClr val="DD8047"/>
              </a:buClr>
              <a:buSzPct val="60000"/>
              <a:buFont typeface="+mj-lt"/>
              <a:buAutoNum type="arabicPeriod"/>
            </a:pPr>
            <a:r>
              <a:rPr lang="fr-CA" sz="1600" kern="0" dirty="0">
                <a:solidFill>
                  <a:schemeClr val="accent1">
                    <a:lumMod val="50000"/>
                  </a:schemeClr>
                </a:solidFill>
                <a:cs typeface="Microsoft New Tai Lue" panose="020B0502040204020203" pitchFamily="34" charset="0"/>
              </a:rPr>
              <a:t>Le Comité mixte de pilotage développe une stratégie de consolidation de la paix et la présente au PBSO</a:t>
            </a:r>
          </a:p>
          <a:p>
            <a:pPr marL="685800" lvl="2">
              <a:spcBef>
                <a:spcPts val="700"/>
              </a:spcBef>
              <a:buClr>
                <a:srgbClr val="DD8047"/>
              </a:buClr>
              <a:buSzPct val="60000"/>
              <a:buFont typeface="+mj-lt"/>
              <a:buAutoNum type="arabicPeriod"/>
            </a:pPr>
            <a:r>
              <a:rPr lang="fr-CA" sz="1600" kern="0" dirty="0">
                <a:solidFill>
                  <a:schemeClr val="accent1">
                    <a:lumMod val="50000"/>
                  </a:schemeClr>
                </a:solidFill>
                <a:cs typeface="Microsoft New Tai Lue" panose="020B0502040204020203" pitchFamily="34" charset="0"/>
              </a:rPr>
              <a:t>Le Comité approuve le </a:t>
            </a:r>
            <a:r>
              <a:rPr lang="fr-CA" sz="1600" kern="0" dirty="0" err="1">
                <a:solidFill>
                  <a:schemeClr val="accent1">
                    <a:lumMod val="50000"/>
                  </a:schemeClr>
                </a:solidFill>
                <a:cs typeface="Microsoft New Tai Lue" panose="020B0502040204020203" pitchFamily="34" charset="0"/>
              </a:rPr>
              <a:t>proje</a:t>
            </a:r>
            <a:r>
              <a:rPr lang="fr-CA" sz="1600" kern="0" dirty="0">
                <a:solidFill>
                  <a:schemeClr val="accent1">
                    <a:lumMod val="50000"/>
                  </a:schemeClr>
                </a:solidFill>
                <a:cs typeface="Microsoft New Tai Lue" panose="020B0502040204020203" pitchFamily="34" charset="0"/>
              </a:rPr>
              <a:t>.</a:t>
            </a:r>
          </a:p>
          <a:p>
            <a:pPr marL="319088" indent="-319088">
              <a:buFont typeface="Wingdings" panose="05000000000000000000" pitchFamily="2" charset="2"/>
              <a:buChar char="§"/>
            </a:pPr>
            <a:r>
              <a:rPr lang="fr-CA" sz="1800" b="0" dirty="0">
                <a:solidFill>
                  <a:schemeClr val="accent1">
                    <a:lumMod val="50000"/>
                  </a:schemeClr>
                </a:solidFill>
                <a:latin typeface="+mn-lt"/>
              </a:rPr>
              <a:t>Comité co-présidé par le Gouvernement et l’ONU, devant inclure société civile, partenaires de développement et PBSO</a:t>
            </a:r>
          </a:p>
          <a:p>
            <a:pPr marL="319088" indent="-319088">
              <a:buFont typeface="Wingdings" panose="05000000000000000000" pitchFamily="2" charset="2"/>
              <a:buChar char="§"/>
            </a:pPr>
            <a:r>
              <a:rPr lang="fr-CA" sz="1800" b="0" dirty="0">
                <a:solidFill>
                  <a:schemeClr val="accent1">
                    <a:lumMod val="50000"/>
                  </a:schemeClr>
                </a:solidFill>
                <a:latin typeface="+mn-lt"/>
              </a:rPr>
              <a:t>Maximum 3 ans</a:t>
            </a:r>
          </a:p>
          <a:p>
            <a:endParaRPr lang="fr-CA" dirty="0"/>
          </a:p>
        </p:txBody>
      </p:sp>
      <p:sp>
        <p:nvSpPr>
          <p:cNvPr id="3" name="TextBox 2"/>
          <p:cNvSpPr txBox="1"/>
          <p:nvPr/>
        </p:nvSpPr>
        <p:spPr>
          <a:xfrm>
            <a:off x="1238569" y="1023456"/>
            <a:ext cx="2449738" cy="369332"/>
          </a:xfrm>
          <a:prstGeom prst="rect">
            <a:avLst/>
          </a:prstGeom>
          <a:noFill/>
        </p:spPr>
        <p:txBody>
          <a:bodyPr wrap="square" rtlCol="0">
            <a:spAutoFit/>
          </a:bodyPr>
          <a:lstStyle/>
          <a:p>
            <a:r>
              <a:rPr lang="fr-CA" b="1" dirty="0"/>
              <a:t>Tous les projets GYPI</a:t>
            </a:r>
          </a:p>
        </p:txBody>
      </p:sp>
      <p:sp>
        <p:nvSpPr>
          <p:cNvPr id="4" name="Down Arrow 3"/>
          <p:cNvSpPr/>
          <p:nvPr/>
        </p:nvSpPr>
        <p:spPr>
          <a:xfrm>
            <a:off x="3505200" y="1189925"/>
            <a:ext cx="533400" cy="723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708118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23837"/>
            <a:ext cx="8229600" cy="685800"/>
          </a:xfrm>
        </p:spPr>
        <p:txBody>
          <a:bodyPr>
            <a:normAutofit/>
          </a:bodyPr>
          <a:lstStyle/>
          <a:p>
            <a:r>
              <a:rPr lang="fr-CA" sz="3600" dirty="0">
                <a:latin typeface="+mn-lt"/>
              </a:rPr>
              <a:t>Domaines et axes prioritaires</a:t>
            </a:r>
          </a:p>
        </p:txBody>
      </p:sp>
      <p:sp>
        <p:nvSpPr>
          <p:cNvPr id="4" name="Rectangle 3"/>
          <p:cNvSpPr>
            <a:spLocks noGrp="1"/>
          </p:cNvSpPr>
          <p:nvPr>
            <p:ph idx="1"/>
          </p:nvPr>
        </p:nvSpPr>
        <p:spPr>
          <a:xfrm>
            <a:off x="457200" y="1219200"/>
            <a:ext cx="8534400" cy="5257800"/>
          </a:xfrm>
        </p:spPr>
        <p:txBody>
          <a:bodyPr>
            <a:noAutofit/>
          </a:bodyPr>
          <a:lstStyle/>
          <a:p>
            <a:pPr marL="457200" indent="-457200">
              <a:buFont typeface="+mj-lt"/>
              <a:buAutoNum type="arabicPeriod"/>
              <a:defRPr/>
            </a:pPr>
            <a:r>
              <a:rPr lang="fr-CA" sz="2000" b="1" dirty="0">
                <a:latin typeface="+mn-lt"/>
              </a:rPr>
              <a:t>Appuyer la mise en œuvre des accords de paix et le dialogue politique </a:t>
            </a:r>
          </a:p>
          <a:p>
            <a:pPr marL="461963" indent="0">
              <a:buFont typeface="Wingdings" pitchFamily="2" charset="2"/>
              <a:buNone/>
              <a:defRPr/>
            </a:pPr>
            <a:r>
              <a:rPr lang="fr-CA" sz="2000" b="1" dirty="0">
                <a:solidFill>
                  <a:srgbClr val="82A7D4"/>
                </a:solidFill>
                <a:latin typeface="+mn-lt"/>
              </a:rPr>
              <a:t>(1.1) Réforme du Secteur de la Sécurité, (1.2) État de droit, </a:t>
            </a:r>
            <a:br>
              <a:rPr lang="fr-CA" sz="2000" b="1" dirty="0">
                <a:solidFill>
                  <a:srgbClr val="82A7D4"/>
                </a:solidFill>
                <a:latin typeface="+mn-lt"/>
              </a:rPr>
            </a:br>
            <a:r>
              <a:rPr lang="fr-CA" sz="2000" b="1" dirty="0">
                <a:solidFill>
                  <a:srgbClr val="82A7D4"/>
                </a:solidFill>
                <a:latin typeface="+mn-lt"/>
              </a:rPr>
              <a:t>(1.3) Désarmement, Démobilisation et Réintégration, (1.4) Dialogue politique </a:t>
            </a:r>
          </a:p>
          <a:p>
            <a:pPr marL="461963" indent="0">
              <a:buFont typeface="Wingdings" pitchFamily="2" charset="2"/>
              <a:buNone/>
              <a:defRPr/>
            </a:pPr>
            <a:endParaRPr lang="fr-CA" sz="1400" b="1" dirty="0">
              <a:latin typeface="+mn-lt"/>
            </a:endParaRPr>
          </a:p>
          <a:p>
            <a:pPr marL="457200" indent="-457200">
              <a:buFont typeface="+mj-lt"/>
              <a:buAutoNum type="arabicPeriod" startAt="2"/>
              <a:defRPr/>
            </a:pPr>
            <a:r>
              <a:rPr lang="fr-CA" sz="2000" b="1" dirty="0">
                <a:latin typeface="+mn-lt"/>
              </a:rPr>
              <a:t>Promouvoir la coexistence et la résolution pacifique des conflits </a:t>
            </a:r>
          </a:p>
          <a:p>
            <a:pPr marL="461963" indent="0">
              <a:buFont typeface="Wingdings" pitchFamily="2" charset="2"/>
              <a:buNone/>
              <a:defRPr/>
            </a:pPr>
            <a:r>
              <a:rPr lang="fr-CA" sz="2000" b="1" dirty="0">
                <a:solidFill>
                  <a:srgbClr val="82A5D0"/>
                </a:solidFill>
                <a:latin typeface="+mn-lt"/>
              </a:rPr>
              <a:t>(2.1)Réconciliation nationale; (2.2) Gouvernance démocratique; </a:t>
            </a:r>
            <a:br>
              <a:rPr lang="fr-CA" sz="2000" b="1" dirty="0">
                <a:solidFill>
                  <a:srgbClr val="82A5D0"/>
                </a:solidFill>
                <a:latin typeface="+mn-lt"/>
              </a:rPr>
            </a:br>
            <a:r>
              <a:rPr lang="fr-CA" sz="2000" b="1" dirty="0">
                <a:solidFill>
                  <a:srgbClr val="82A5D0"/>
                </a:solidFill>
                <a:latin typeface="+mn-lt"/>
              </a:rPr>
              <a:t>(2.3) Prévention/gestion des conflits </a:t>
            </a:r>
          </a:p>
          <a:p>
            <a:pPr marL="461963" indent="0">
              <a:buFont typeface="Wingdings" pitchFamily="2" charset="2"/>
              <a:buNone/>
              <a:defRPr/>
            </a:pPr>
            <a:endParaRPr lang="fr-CA" sz="1400" b="1" dirty="0">
              <a:latin typeface="+mn-lt"/>
            </a:endParaRPr>
          </a:p>
          <a:p>
            <a:pPr marL="457200" indent="-457200">
              <a:buFont typeface="+mj-lt"/>
              <a:buAutoNum type="arabicPeriod" startAt="3"/>
              <a:defRPr/>
            </a:pPr>
            <a:r>
              <a:rPr lang="fr-CA" sz="2000" b="1" dirty="0">
                <a:latin typeface="+mn-lt"/>
              </a:rPr>
              <a:t>Relancer l’économie et générer des dividendes de paix immédiats </a:t>
            </a:r>
          </a:p>
          <a:p>
            <a:pPr marL="461963" indent="0">
              <a:buFont typeface="Wingdings" pitchFamily="2" charset="2"/>
              <a:buNone/>
              <a:defRPr/>
            </a:pPr>
            <a:r>
              <a:rPr lang="fr-CA" sz="2000" b="1" dirty="0">
                <a:solidFill>
                  <a:srgbClr val="7CA1CE"/>
                </a:solidFill>
                <a:latin typeface="+mn-lt"/>
              </a:rPr>
              <a:t>(3.1) Création d’emplois; (3.2) Accès équitable aux services sociaux</a:t>
            </a:r>
          </a:p>
          <a:p>
            <a:pPr marL="461963" indent="0">
              <a:buFont typeface="Wingdings" pitchFamily="2" charset="2"/>
              <a:buNone/>
              <a:defRPr/>
            </a:pPr>
            <a:endParaRPr lang="fr-CA" sz="1200" b="1" dirty="0">
              <a:latin typeface="+mn-lt"/>
            </a:endParaRPr>
          </a:p>
          <a:p>
            <a:pPr marL="457200" indent="-457200">
              <a:buFont typeface="+mj-lt"/>
              <a:buAutoNum type="arabicPeriod" startAt="4"/>
              <a:defRPr/>
            </a:pPr>
            <a:r>
              <a:rPr lang="fr-CA" sz="2000" b="1" dirty="0">
                <a:latin typeface="+mn-lt"/>
              </a:rPr>
              <a:t>(</a:t>
            </a:r>
            <a:r>
              <a:rPr lang="fr-CA" sz="2000" b="1" dirty="0" err="1">
                <a:latin typeface="+mn-lt"/>
              </a:rPr>
              <a:t>Re</a:t>
            </a:r>
            <a:r>
              <a:rPr lang="fr-CA" sz="2000" b="1" dirty="0">
                <a:latin typeface="+mn-lt"/>
              </a:rPr>
              <a:t>)-mettre en place les services administratifs essentiels</a:t>
            </a:r>
          </a:p>
          <a:p>
            <a:pPr marL="461963" indent="0">
              <a:buFont typeface="Wingdings" pitchFamily="2" charset="2"/>
              <a:buNone/>
              <a:defRPr/>
            </a:pPr>
            <a:r>
              <a:rPr lang="fr-CA" sz="2000" b="1" dirty="0">
                <a:solidFill>
                  <a:srgbClr val="779DCB"/>
                </a:solidFill>
                <a:latin typeface="+mn-lt"/>
              </a:rPr>
              <a:t>(4.1) Renforcement des capacités nationales de l’État; (4.2) Prolongement de l’autorité de l’État/de l’administration locale; (4.3) Gouvernance des ressources de consolidation de la paix</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4012485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23837"/>
            <a:ext cx="8229600" cy="685800"/>
          </a:xfrm>
        </p:spPr>
        <p:txBody>
          <a:bodyPr>
            <a:normAutofit/>
          </a:bodyPr>
          <a:lstStyle/>
          <a:p>
            <a:r>
              <a:rPr lang="fr-CA" sz="3600" dirty="0">
                <a:latin typeface="+mn-lt"/>
              </a:rPr>
              <a:t>Méthode de suivi et d’évaluation du PBF</a:t>
            </a:r>
          </a:p>
        </p:txBody>
      </p:sp>
      <p:sp>
        <p:nvSpPr>
          <p:cNvPr id="3" name="Content Placeholder 2"/>
          <p:cNvSpPr>
            <a:spLocks noGrp="1"/>
          </p:cNvSpPr>
          <p:nvPr>
            <p:ph idx="1"/>
          </p:nvPr>
        </p:nvSpPr>
        <p:spPr/>
        <p:txBody>
          <a:bodyPr>
            <a:normAutofit lnSpcReduction="10000"/>
          </a:bodyPr>
          <a:lstStyle/>
          <a:p>
            <a:pPr marL="0" indent="0">
              <a:buNone/>
            </a:pPr>
            <a:r>
              <a:rPr lang="fr-CA" sz="2800" dirty="0">
                <a:latin typeface="+mn-lt"/>
              </a:rPr>
              <a:t>Une évaluation rigoureuse étayée par un suivi solide</a:t>
            </a:r>
          </a:p>
          <a:p>
            <a:pPr marL="0" indent="0">
              <a:buNone/>
            </a:pPr>
            <a:endParaRPr lang="fr-CA" sz="2800" dirty="0">
              <a:latin typeface="+mn-lt"/>
            </a:endParaRPr>
          </a:p>
          <a:p>
            <a:pPr marL="0" indent="0">
              <a:buNone/>
            </a:pPr>
            <a:r>
              <a:rPr lang="fr-CA" sz="2800" u="sng" dirty="0">
                <a:latin typeface="+mn-lt"/>
              </a:rPr>
              <a:t>Projets IRF</a:t>
            </a:r>
          </a:p>
          <a:p>
            <a:r>
              <a:rPr lang="fr-CA" sz="2800" dirty="0">
                <a:latin typeface="+mn-lt"/>
              </a:rPr>
              <a:t>Le bénéficiaire des fonds est chargé d’allouer une part suffisante du budget garantissant une évaluation finale indépendante</a:t>
            </a:r>
          </a:p>
          <a:p>
            <a:r>
              <a:rPr lang="fr-CA" sz="2800" dirty="0">
                <a:latin typeface="+mn-lt"/>
              </a:rPr>
              <a:t>Le bénéficiaire des fonds est chargé d’assurer le suivi, y compris la collecte de données, les bases de référence et les niveaux visés (idéalement populations cibles et non cibles)</a:t>
            </a:r>
          </a:p>
          <a:p>
            <a:r>
              <a:rPr lang="fr-CA" sz="2800" dirty="0">
                <a:latin typeface="+mn-lt"/>
              </a:rPr>
              <a:t>Pour la GYPI, le PBF est en charge de la méta-évaluation de l’ensemble de l’initiative</a:t>
            </a:r>
          </a:p>
          <a:p>
            <a:pPr marL="0" indent="0">
              <a:buNone/>
            </a:pPr>
            <a:endParaRPr lang="fr-CA" sz="2000" dirty="0">
              <a:latin typeface="+mn-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944005" cy="876274"/>
          </a:xfrm>
          <a:prstGeom prst="rect">
            <a:avLst/>
          </a:prstGeom>
        </p:spPr>
      </p:pic>
    </p:spTree>
    <p:extLst>
      <p:ext uri="{BB962C8B-B14F-4D97-AF65-F5344CB8AC3E}">
        <p14:creationId xmlns:p14="http://schemas.microsoft.com/office/powerpoint/2010/main" val="2922991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2191</TotalTime>
  <Words>1604</Words>
  <Application>Microsoft Macintosh PowerPoint</Application>
  <PresentationFormat>Diavoorstelling (4:3)</PresentationFormat>
  <Paragraphs>202</Paragraphs>
  <Slides>17</Slides>
  <Notes>12</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Office Theme</vt:lpstr>
      <vt:lpstr>Webinaire 1 LE PBF: INTRODUCTION</vt:lpstr>
      <vt:lpstr>Agenda – Webinaire 1</vt:lpstr>
      <vt:lpstr>PowerPoint-presentatie</vt:lpstr>
      <vt:lpstr>Le Fonds du Secrétaire général pour la consolidation de la paix (PBF)</vt:lpstr>
      <vt:lpstr>PowerPoint-presentatie</vt:lpstr>
      <vt:lpstr>Le concept de durabilité de la paix reconnaît que la consolidation de la paix n’est pas un processus linéaire et s’applique à tous les stades d’un conflit</vt:lpstr>
      <vt:lpstr>Mécanismes de financement du PBF  </vt:lpstr>
      <vt:lpstr>Domaines et axes prioritaires</vt:lpstr>
      <vt:lpstr>Méthode de suivi et d’évaluation du PBF</vt:lpstr>
      <vt:lpstr>PowerPoint-presentatie</vt:lpstr>
      <vt:lpstr>Justification de la GYPI pour le PBF</vt:lpstr>
      <vt:lpstr>GYPI 2018 – Pays éligibles</vt:lpstr>
      <vt:lpstr>Financement des équipes de pays des Nations Unies</vt:lpstr>
      <vt:lpstr>Pourquoi un financement direct des OSC?</vt:lpstr>
      <vt:lpstr>Critères de sélection des OSC</vt:lpstr>
      <vt:lpstr>Prochaines étapes...</vt:lpstr>
      <vt:lpstr>Questions et réponses</vt:lpstr>
    </vt:vector>
  </TitlesOfParts>
  <Company>United 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Introduction to PBF</dc:title>
  <dc:creator>Risa Fujimura</dc:creator>
  <cp:lastModifiedBy>Zoë Meijer</cp:lastModifiedBy>
  <cp:revision>91</cp:revision>
  <cp:lastPrinted>2017-06-06T18:55:55Z</cp:lastPrinted>
  <dcterms:created xsi:type="dcterms:W3CDTF">2016-05-24T15:01:30Z</dcterms:created>
  <dcterms:modified xsi:type="dcterms:W3CDTF">2018-05-14T12:42:57Z</dcterms:modified>
</cp:coreProperties>
</file>